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82" r:id="rId6"/>
  </p:sldMasterIdLst>
  <p:notesMasterIdLst>
    <p:notesMasterId r:id="rId36"/>
  </p:notesMasterIdLst>
  <p:sldIdLst>
    <p:sldId id="267" r:id="rId7"/>
    <p:sldId id="480" r:id="rId8"/>
    <p:sldId id="482" r:id="rId9"/>
    <p:sldId id="486" r:id="rId10"/>
    <p:sldId id="489" r:id="rId11"/>
    <p:sldId id="488" r:id="rId12"/>
    <p:sldId id="504" r:id="rId13"/>
    <p:sldId id="505" r:id="rId14"/>
    <p:sldId id="506" r:id="rId15"/>
    <p:sldId id="503" r:id="rId16"/>
    <p:sldId id="483" r:id="rId17"/>
    <p:sldId id="490" r:id="rId18"/>
    <p:sldId id="495" r:id="rId19"/>
    <p:sldId id="491" r:id="rId20"/>
    <p:sldId id="496" r:id="rId21"/>
    <p:sldId id="492" r:id="rId22"/>
    <p:sldId id="500" r:id="rId23"/>
    <p:sldId id="498" r:id="rId24"/>
    <p:sldId id="499" r:id="rId25"/>
    <p:sldId id="493" r:id="rId26"/>
    <p:sldId id="497" r:id="rId27"/>
    <p:sldId id="494" r:id="rId28"/>
    <p:sldId id="501" r:id="rId29"/>
    <p:sldId id="510" r:id="rId30"/>
    <p:sldId id="507" r:id="rId31"/>
    <p:sldId id="508" r:id="rId32"/>
    <p:sldId id="512" r:id="rId33"/>
    <p:sldId id="475" r:id="rId34"/>
    <p:sldId id="51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1917" autoAdjust="0"/>
  </p:normalViewPr>
  <p:slideViewPr>
    <p:cSldViewPr snapToGrid="0">
      <p:cViewPr varScale="1">
        <p:scale>
          <a:sx n="51" d="100"/>
          <a:sy n="51" d="100"/>
        </p:scale>
        <p:origin x="67" y="62"/>
      </p:cViewPr>
      <p:guideLst/>
    </p:cSldViewPr>
  </p:slideViewPr>
  <p:outlineViewPr>
    <p:cViewPr>
      <p:scale>
        <a:sx n="33" d="100"/>
        <a:sy n="33" d="100"/>
      </p:scale>
      <p:origin x="0" y="-59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3B45F-616D-45E4-A8E0-80A084373BEE}" type="datetimeFigureOut">
              <a:rPr lang="en-US" smtClean="0"/>
              <a:t>12-Aug-21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7B16E-A89D-4A9A-A306-977625EF3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76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90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75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31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35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13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25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78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2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58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430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3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2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965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49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8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43400" y="696913"/>
            <a:ext cx="5281613" cy="2971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Header - Use 'Insert &gt;Header &amp; Footer' to modify this text and ‘Apply to all’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- Use 'Insert &gt;Header &amp; Footer' to modify this text and ‘Apply to all’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93DA3-2A01-4D17-B1E9-D362EE71B141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956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92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3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34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3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60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91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7B16E-A89D-4A9A-A306-977625EF39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3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F7ED-B4E2-4713-BED4-E207429248AC}" type="datetimeFigureOut">
              <a:rPr lang="en-US" smtClean="0"/>
              <a:t>12-Aug-21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739-2CB4-4698-AB71-7DF837A69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F7ED-B4E2-4713-BED4-E207429248AC}" type="datetimeFigureOut">
              <a:rPr lang="en-US" smtClean="0"/>
              <a:t>12-Aug-21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739-2CB4-4698-AB71-7DF837A69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2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F7ED-B4E2-4713-BED4-E207429248AC}" type="datetimeFigureOut">
              <a:rPr lang="en-US" smtClean="0"/>
              <a:t>12-Aug-21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739-2CB4-4698-AB71-7DF837A69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0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33945" y="288928"/>
            <a:ext cx="10562167" cy="277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633942" y="5340210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502902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10" name="TextBox 35"/>
          <p:cNvSpPr txBox="1">
            <a:spLocks noChangeArrowheads="1"/>
          </p:cNvSpPr>
          <p:nvPr userDrawn="1"/>
        </p:nvSpPr>
        <p:spPr bwMode="auto">
          <a:xfrm>
            <a:off x="171451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6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-1" y="1716088"/>
            <a:ext cx="12192001" cy="3430800"/>
          </a:xfrm>
          <a:prstGeom prst="rect">
            <a:avLst/>
          </a:prstGeom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3944" y="644950"/>
            <a:ext cx="10943167" cy="9663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36" descr="JCI_RG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4939" y="5673728"/>
            <a:ext cx="1726313" cy="75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7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3" name="Rectangle 1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5"/>
          <p:cNvSpPr txBox="1">
            <a:spLocks noChangeArrowheads="1"/>
          </p:cNvSpPr>
          <p:nvPr userDrawn="1"/>
        </p:nvSpPr>
        <p:spPr bwMode="auto">
          <a:xfrm>
            <a:off x="988239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878785"/>
                </a:solidFill>
                <a:cs typeface="Arial" panose="020B0604020202020204" pitchFamily="34" charset="0"/>
              </a:rPr>
              <a:t>Johnson Controls 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4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75520" y="6580189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>
                <a:solidFill>
                  <a:srgbClr val="878785"/>
                </a:solidFill>
              </a:rPr>
              <a:t>Footer - Use 'Insert &gt;Header &amp; Footer' to modify this text and ‘Apply to all’</a:t>
            </a:r>
          </a:p>
        </p:txBody>
      </p:sp>
    </p:spTree>
    <p:extLst>
      <p:ext uri="{BB962C8B-B14F-4D97-AF65-F5344CB8AC3E}">
        <p14:creationId xmlns:p14="http://schemas.microsoft.com/office/powerpoint/2010/main" val="202828379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36"/>
          <p:cNvSpPr txBox="1">
            <a:spLocks noChangeArrowheads="1"/>
          </p:cNvSpPr>
          <p:nvPr userDrawn="1"/>
        </p:nvSpPr>
        <p:spPr bwMode="auto">
          <a:xfrm>
            <a:off x="1050290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7" name="TextBox 37"/>
          <p:cNvSpPr txBox="1">
            <a:spLocks noChangeArrowheads="1"/>
          </p:cNvSpPr>
          <p:nvPr userDrawn="1"/>
        </p:nvSpPr>
        <p:spPr bwMode="auto">
          <a:xfrm>
            <a:off x="17145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0" y="-2"/>
            <a:ext cx="12192000" cy="406402"/>
          </a:xfrm>
          <a:prstGeom prst="rect">
            <a:avLst/>
          </a:prstGeom>
          <a:solidFill>
            <a:schemeClr val="tx2"/>
          </a:solidFill>
          <a:effectLst/>
        </p:spPr>
        <p:txBody>
          <a:bodyPr lIns="756000" tIns="72000" rIns="72000" bIns="36000" anchor="ctr">
            <a:noAutofit/>
          </a:bodyPr>
          <a:lstStyle>
            <a:lvl1pPr marL="0" indent="0">
              <a:spcBef>
                <a:spcPct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Business Unit</a:t>
            </a:r>
            <a:endParaRPr lang="en-GB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23888" y="4850355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 marL="361950" indent="-179388">
              <a:defRPr>
                <a:solidFill>
                  <a:schemeClr val="tx1"/>
                </a:solidFill>
              </a:defRPr>
            </a:lvl4pPr>
            <a:lvl5pPr marL="542925" indent="-179388">
              <a:defRPr>
                <a:solidFill>
                  <a:schemeClr val="tx1"/>
                </a:solidFill>
              </a:defRPr>
            </a:lvl5pPr>
            <a:lvl6pPr marL="714375" indent="-179388">
              <a:defRPr>
                <a:solidFill>
                  <a:schemeClr val="tx1"/>
                </a:solidFill>
              </a:defRPr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3888" y="3552825"/>
            <a:ext cx="10943167" cy="113091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4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5" name="Rectangle 14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6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9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0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1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2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3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4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1" name="Group 40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2" name="Rectangle 4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36" descr="JCI_RG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4939" y="5673728"/>
            <a:ext cx="1726313" cy="75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5"/>
          <p:cNvSpPr txBox="1">
            <a:spLocks noChangeArrowheads="1"/>
          </p:cNvSpPr>
          <p:nvPr userDrawn="1"/>
        </p:nvSpPr>
        <p:spPr bwMode="auto">
          <a:xfrm>
            <a:off x="988239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878785"/>
                </a:solidFill>
                <a:cs typeface="Arial" panose="020B0604020202020204" pitchFamily="34" charset="0"/>
              </a:rPr>
              <a:t>Johnson Controls 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4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75520" y="6580189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>
                <a:solidFill>
                  <a:srgbClr val="878785"/>
                </a:solidFill>
              </a:rPr>
              <a:t>Footer - Use 'Insert &gt;Header &amp; Footer' to modify this text and ‘Apply to all’</a:t>
            </a:r>
          </a:p>
        </p:txBody>
      </p:sp>
    </p:spTree>
    <p:extLst>
      <p:ext uri="{BB962C8B-B14F-4D97-AF65-F5344CB8AC3E}">
        <p14:creationId xmlns:p14="http://schemas.microsoft.com/office/powerpoint/2010/main" val="1676043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0" y="3384000"/>
            <a:ext cx="12192000" cy="1188000"/>
          </a:xfrm>
          <a:solidFill>
            <a:schemeClr val="tx2"/>
          </a:solidFill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623888" y="4850355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12192000" cy="3433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37"/>
          <p:cNvSpPr txBox="1">
            <a:spLocks noChangeArrowheads="1"/>
          </p:cNvSpPr>
          <p:nvPr userDrawn="1"/>
        </p:nvSpPr>
        <p:spPr bwMode="auto">
          <a:xfrm>
            <a:off x="10502902" y="11112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11" name="TextBox 38"/>
          <p:cNvSpPr txBox="1">
            <a:spLocks noChangeArrowheads="1"/>
          </p:cNvSpPr>
          <p:nvPr userDrawn="1"/>
        </p:nvSpPr>
        <p:spPr bwMode="auto">
          <a:xfrm>
            <a:off x="171451" y="11112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5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342900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13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4" name="Rectangle 13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5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8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9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0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1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2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3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36" descr="JCI_RG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4939" y="5673728"/>
            <a:ext cx="1726313" cy="75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5"/>
          <p:cNvSpPr txBox="1">
            <a:spLocks noChangeArrowheads="1"/>
          </p:cNvSpPr>
          <p:nvPr userDrawn="1"/>
        </p:nvSpPr>
        <p:spPr bwMode="auto">
          <a:xfrm>
            <a:off x="988239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878785"/>
                </a:solidFill>
                <a:cs typeface="Arial" panose="020B0604020202020204" pitchFamily="34" charset="0"/>
              </a:rPr>
              <a:t>Johnson Controls 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4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75520" y="6580189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>
                <a:solidFill>
                  <a:srgbClr val="878785"/>
                </a:solidFill>
              </a:rPr>
              <a:t>Footer - Use 'Insert &gt;Header &amp; Footer' to modify this text and ‘Apply to all’</a:t>
            </a:r>
          </a:p>
        </p:txBody>
      </p:sp>
    </p:spTree>
    <p:extLst>
      <p:ext uri="{BB962C8B-B14F-4D97-AF65-F5344CB8AC3E}">
        <p14:creationId xmlns:p14="http://schemas.microsoft.com/office/powerpoint/2010/main" val="4541186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7135282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35950" y="1196975"/>
            <a:ext cx="3331636" cy="482441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8614116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96975"/>
            <a:ext cx="5230284" cy="482441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9161896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96976"/>
            <a:ext cx="5230284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37302" y="3684233"/>
            <a:ext cx="5230284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09680836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35184" y="1144590"/>
            <a:ext cx="5232400" cy="4876799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2302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876800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32301" y="1144590"/>
            <a:ext cx="3327400" cy="4876799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35950" y="1144590"/>
            <a:ext cx="3331636" cy="4876799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631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F7ED-B4E2-4713-BED4-E207429248AC}" type="datetimeFigureOut">
              <a:rPr lang="en-US" smtClean="0"/>
              <a:t>12-Aug-21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739-2CB4-4698-AB71-7DF837A69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37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876800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32301" y="1144590"/>
            <a:ext cx="3327400" cy="4876799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35950" y="1196975"/>
            <a:ext cx="3332163" cy="4824413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9947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876800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32301" y="1144590"/>
            <a:ext cx="3327400" cy="4876799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35950" y="1196976"/>
            <a:ext cx="3331636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235950" y="3684233"/>
            <a:ext cx="3331636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580856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</p:spTree>
    <p:extLst>
      <p:ext uri="{BB962C8B-B14F-4D97-AF65-F5344CB8AC3E}">
        <p14:creationId xmlns:p14="http://schemas.microsoft.com/office/powerpoint/2010/main" val="42731133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3" name="Rectangle 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7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8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9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0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1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2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3" name="Group 22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4" name="Rectangle 2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591567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3" name="Rectangle 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7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8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9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0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1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2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3" name="Group 22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4" name="Rectangle 2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5"/>
          <p:cNvSpPr txBox="1">
            <a:spLocks noChangeArrowheads="1"/>
          </p:cNvSpPr>
          <p:nvPr userDrawn="1"/>
        </p:nvSpPr>
        <p:spPr bwMode="auto">
          <a:xfrm>
            <a:off x="988239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cs typeface="Arial" panose="020B0604020202020204" pitchFamily="34" charset="0"/>
              </a:rPr>
              <a:t>Johnson Controls  —</a:t>
            </a:r>
            <a:endParaRPr lang="en-GB" sz="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tangle 6"/>
          <p:cNvSpPr txBox="1">
            <a:spLocks noChangeArrowheads="1"/>
          </p:cNvSpPr>
          <p:nvPr userDrawn="1"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srgbClr val="000000"/>
              </a:solidFill>
            </a:endParaRPr>
          </a:p>
        </p:txBody>
      </p:sp>
      <p:pic>
        <p:nvPicPr>
          <p:cNvPr id="31" name="Picture 30" descr="JCI_RGB.emf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3834" y="6234113"/>
            <a:ext cx="1113750" cy="48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92193" y="6582829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</p:spTree>
    <p:extLst>
      <p:ext uri="{BB962C8B-B14F-4D97-AF65-F5344CB8AC3E}">
        <p14:creationId xmlns:p14="http://schemas.microsoft.com/office/powerpoint/2010/main" val="319408160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3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4" name="Rectangle 3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5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8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9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0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1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2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3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4" name="Group 23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5" name="Rectangle 24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827509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/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32459" y="1560513"/>
            <a:ext cx="9272054" cy="3257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0" indent="1588" algn="ctr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0" indent="0" algn="r">
              <a:spcAft>
                <a:spcPts val="0"/>
              </a:spcAft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3pPr>
            <a:lvl4pPr marL="0" indent="0" algn="r">
              <a:buClr>
                <a:schemeClr val="bg1"/>
              </a:buClr>
              <a:buNone/>
              <a:defRPr sz="1600" i="1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5pPr>
            <a:lvl6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None/>
              <a:defRPr sz="10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/>
              <a:t>Click to edit text (Indent for different styles incl. author level – level 3)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  <a:endParaRPr lang="en-GB" dirty="0"/>
          </a:p>
        </p:txBody>
      </p:sp>
      <p:pic>
        <p:nvPicPr>
          <p:cNvPr id="4" name="Picture 35" descr="JCI_RG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949" y="6234114"/>
            <a:ext cx="1081635" cy="47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9" name="Rectangle 8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0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3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4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5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6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7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8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9" name="Group 28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0" name="Rectangle 29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5"/>
          <p:cNvSpPr txBox="1">
            <a:spLocks noChangeArrowheads="1"/>
          </p:cNvSpPr>
          <p:nvPr userDrawn="1"/>
        </p:nvSpPr>
        <p:spPr bwMode="auto">
          <a:xfrm>
            <a:off x="988239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prstClr val="white"/>
                </a:solidFill>
                <a:cs typeface="Arial" panose="020B0604020202020204" pitchFamily="34" charset="0"/>
              </a:rPr>
              <a:t>Johnson Controls  —</a:t>
            </a:r>
            <a:endParaRPr lang="en-GB" sz="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" name="Rectangle 6"/>
          <p:cNvSpPr txBox="1">
            <a:spLocks noChangeArrowheads="1"/>
          </p:cNvSpPr>
          <p:nvPr userDrawn="1"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prstClr val="white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prstClr val="white"/>
              </a:solidFill>
            </a:endParaRPr>
          </a:p>
        </p:txBody>
      </p:sp>
      <p:sp>
        <p:nvSpPr>
          <p:cNvPr id="4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75520" y="6582829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Footer - Use 'Insert &gt;Header &amp; Footer' to modify this text and ‘Apply to all’</a:t>
            </a:r>
          </a:p>
        </p:txBody>
      </p:sp>
    </p:spTree>
    <p:extLst>
      <p:ext uri="{BB962C8B-B14F-4D97-AF65-F5344CB8AC3E}">
        <p14:creationId xmlns:p14="http://schemas.microsoft.com/office/powerpoint/2010/main" val="399152387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285995"/>
            <a:ext cx="12192000" cy="1188000"/>
          </a:xfrm>
          <a:solidFill>
            <a:schemeClr val="tx2"/>
          </a:solidFill>
        </p:spPr>
        <p:txBody>
          <a:bodyPr lIns="648000" tIns="0" rIns="180000" anchor="ctr">
            <a:noAutofit/>
          </a:bodyPr>
          <a:lstStyle>
            <a:lvl1pPr>
              <a:lnSpc>
                <a:spcPct val="110000"/>
              </a:lnSpc>
              <a:tabLst>
                <a:tab pos="2330450" algn="l"/>
              </a:tabLst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744071"/>
            <a:ext cx="10663824" cy="1438742"/>
          </a:xfrm>
          <a:prstGeom prst="rect">
            <a:avLst/>
          </a:prstGeom>
          <a:ln>
            <a:noFill/>
          </a:ln>
        </p:spPr>
        <p:txBody>
          <a:bodyPr lIns="0" tIns="9144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3200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divider title (3 lines max)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432174"/>
            <a:ext cx="12192000" cy="3433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35"/>
          <p:cNvSpPr txBox="1">
            <a:spLocks noChangeArrowheads="1"/>
          </p:cNvSpPr>
          <p:nvPr userDrawn="1"/>
        </p:nvSpPr>
        <p:spPr bwMode="auto">
          <a:xfrm>
            <a:off x="10502902" y="4243391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9" name="TextBox 36"/>
          <p:cNvSpPr txBox="1">
            <a:spLocks noChangeArrowheads="1"/>
          </p:cNvSpPr>
          <p:nvPr userDrawn="1"/>
        </p:nvSpPr>
        <p:spPr bwMode="auto">
          <a:xfrm>
            <a:off x="171451" y="4243391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6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3432176"/>
            <a:ext cx="12192000" cy="3425827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10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1" name="Rectangle 10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2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5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6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7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8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9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0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1" name="Group 30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2" name="Rectangle 3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118514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Right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4419" y="3506788"/>
            <a:ext cx="5232399" cy="25146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626534" y="325941"/>
            <a:ext cx="7133166" cy="28951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  <a:endParaRPr lang="en-GB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660192" y="5826125"/>
            <a:ext cx="2971800" cy="72968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8" name="TextBox 35"/>
          <p:cNvSpPr txBox="1">
            <a:spLocks noChangeArrowheads="1"/>
          </p:cNvSpPr>
          <p:nvPr userDrawn="1"/>
        </p:nvSpPr>
        <p:spPr bwMode="auto">
          <a:xfrm>
            <a:off x="8660192" y="288925"/>
            <a:ext cx="2971800" cy="72968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7997824" y="0"/>
            <a:ext cx="4194175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9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0" name="Rectangle 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0" name="Group 2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1" name="Rectangle 3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496199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No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1214422"/>
            <a:ext cx="8805356" cy="2005022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divider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4417" y="3506788"/>
            <a:ext cx="5232400" cy="25146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8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0" name="Rectangle 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0" name="Group 2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1" name="Rectangle 3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5" descr="JCI_RG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949" y="6234114"/>
            <a:ext cx="1081635" cy="47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5"/>
          <p:cNvSpPr txBox="1">
            <a:spLocks noChangeArrowheads="1"/>
          </p:cNvSpPr>
          <p:nvPr userDrawn="1"/>
        </p:nvSpPr>
        <p:spPr bwMode="auto">
          <a:xfrm>
            <a:off x="988239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prstClr val="white"/>
                </a:solidFill>
                <a:cs typeface="Arial" panose="020B0604020202020204" pitchFamily="34" charset="0"/>
              </a:rPr>
              <a:t>Johnson Controls  —</a:t>
            </a:r>
            <a:endParaRPr lang="en-GB" sz="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1" name="Rectangle 6"/>
          <p:cNvSpPr txBox="1">
            <a:spLocks noChangeArrowheads="1"/>
          </p:cNvSpPr>
          <p:nvPr userDrawn="1"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prstClr val="white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prstClr val="white"/>
              </a:solidFill>
            </a:endParaRPr>
          </a:p>
        </p:txBody>
      </p:sp>
      <p:sp>
        <p:nvSpPr>
          <p:cNvPr id="4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918088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Footer - Use 'Insert &gt;Header &amp; Footer' to modify this text and ‘Apply to all’</a:t>
            </a:r>
          </a:p>
        </p:txBody>
      </p:sp>
    </p:spTree>
    <p:extLst>
      <p:ext uri="{BB962C8B-B14F-4D97-AF65-F5344CB8AC3E}">
        <p14:creationId xmlns:p14="http://schemas.microsoft.com/office/powerpoint/2010/main" val="28890879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F7ED-B4E2-4713-BED4-E207429248AC}" type="datetimeFigureOut">
              <a:rPr lang="en-US" smtClean="0"/>
              <a:t>12-Aug-21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739-2CB4-4698-AB71-7DF837A69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0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77E29A-42DE-8F44-9CB7-F1411CF86122}" type="datetimeFigureOut">
              <a:rPr 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12-Aug-21</a:t>
            </a:fld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9021D9-D0FB-D745-A28F-164F8BC08368}" type="slidenum">
              <a:rPr lang="en-US" smtClean="0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236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F9F7ED-B4E2-4713-BED4-E207429248AC}" type="datetimeFigureOut">
              <a:rPr lang="en-US" smtClean="0"/>
              <a:t>12-Aug-21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5739-2CB4-4698-AB71-7DF837A69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84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33945" y="288928"/>
            <a:ext cx="10562167" cy="277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633942" y="5340210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502902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10" name="TextBox 35"/>
          <p:cNvSpPr txBox="1">
            <a:spLocks noChangeArrowheads="1"/>
          </p:cNvSpPr>
          <p:nvPr userDrawn="1"/>
        </p:nvSpPr>
        <p:spPr bwMode="auto">
          <a:xfrm>
            <a:off x="171451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6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-1" y="1716088"/>
            <a:ext cx="12192001" cy="3430800"/>
          </a:xfrm>
          <a:prstGeom prst="rect">
            <a:avLst/>
          </a:prstGeom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3944" y="644950"/>
            <a:ext cx="10943167" cy="9663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36" descr="JCI_RG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4939" y="5673728"/>
            <a:ext cx="1726313" cy="75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7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3" name="Rectangle 1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5"/>
          <p:cNvSpPr txBox="1">
            <a:spLocks noChangeArrowheads="1"/>
          </p:cNvSpPr>
          <p:nvPr userDrawn="1"/>
        </p:nvSpPr>
        <p:spPr bwMode="auto">
          <a:xfrm>
            <a:off x="988239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878785"/>
                </a:solidFill>
                <a:cs typeface="Arial" panose="020B0604020202020204" pitchFamily="34" charset="0"/>
              </a:rPr>
              <a:t>Johnson Controls 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4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75520" y="6580189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>
                <a:solidFill>
                  <a:srgbClr val="878785"/>
                </a:solidFill>
              </a:rPr>
              <a:t>Footer - Use 'Insert &gt;Header &amp; Footer' to modify this text and ‘Apply to all’</a:t>
            </a:r>
          </a:p>
        </p:txBody>
      </p:sp>
    </p:spTree>
    <p:extLst>
      <p:ext uri="{BB962C8B-B14F-4D97-AF65-F5344CB8AC3E}">
        <p14:creationId xmlns:p14="http://schemas.microsoft.com/office/powerpoint/2010/main" val="361184331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36"/>
          <p:cNvSpPr txBox="1">
            <a:spLocks noChangeArrowheads="1"/>
          </p:cNvSpPr>
          <p:nvPr userDrawn="1"/>
        </p:nvSpPr>
        <p:spPr bwMode="auto">
          <a:xfrm>
            <a:off x="1050290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7" name="TextBox 37"/>
          <p:cNvSpPr txBox="1">
            <a:spLocks noChangeArrowheads="1"/>
          </p:cNvSpPr>
          <p:nvPr userDrawn="1"/>
        </p:nvSpPr>
        <p:spPr bwMode="auto">
          <a:xfrm>
            <a:off x="17145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0" y="-2"/>
            <a:ext cx="12192000" cy="406402"/>
          </a:xfrm>
          <a:prstGeom prst="rect">
            <a:avLst/>
          </a:prstGeom>
          <a:solidFill>
            <a:schemeClr val="tx2"/>
          </a:solidFill>
          <a:effectLst/>
        </p:spPr>
        <p:txBody>
          <a:bodyPr lIns="756000" tIns="72000" rIns="72000" bIns="36000" anchor="ctr">
            <a:noAutofit/>
          </a:bodyPr>
          <a:lstStyle>
            <a:lvl1pPr marL="0" indent="0">
              <a:spcBef>
                <a:spcPct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Business Unit</a:t>
            </a:r>
            <a:endParaRPr lang="en-GB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23888" y="4850355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 marL="361950" indent="-179388">
              <a:defRPr>
                <a:solidFill>
                  <a:schemeClr val="tx1"/>
                </a:solidFill>
              </a:defRPr>
            </a:lvl4pPr>
            <a:lvl5pPr marL="542925" indent="-179388">
              <a:defRPr>
                <a:solidFill>
                  <a:schemeClr val="tx1"/>
                </a:solidFill>
              </a:defRPr>
            </a:lvl5pPr>
            <a:lvl6pPr marL="714375" indent="-179388">
              <a:defRPr>
                <a:solidFill>
                  <a:schemeClr val="tx1"/>
                </a:solidFill>
              </a:defRPr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3888" y="3552825"/>
            <a:ext cx="10943167" cy="113091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4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5" name="Rectangle 14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6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9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0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1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2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3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4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1" name="Group 40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2" name="Rectangle 4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36" descr="JCI_RG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4939" y="5673728"/>
            <a:ext cx="1726313" cy="75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ectangle 5"/>
          <p:cNvSpPr txBox="1">
            <a:spLocks noChangeArrowheads="1"/>
          </p:cNvSpPr>
          <p:nvPr userDrawn="1"/>
        </p:nvSpPr>
        <p:spPr bwMode="auto">
          <a:xfrm>
            <a:off x="988239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878785"/>
                </a:solidFill>
                <a:cs typeface="Arial" panose="020B0604020202020204" pitchFamily="34" charset="0"/>
              </a:rPr>
              <a:t>Johnson Controls 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4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75520" y="6580189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>
                <a:solidFill>
                  <a:srgbClr val="878785"/>
                </a:solidFill>
              </a:rPr>
              <a:t>Footer - Use 'Insert &gt;Header &amp; Footer' to modify this text and ‘Apply to all’</a:t>
            </a:r>
          </a:p>
        </p:txBody>
      </p:sp>
    </p:spTree>
    <p:extLst>
      <p:ext uri="{BB962C8B-B14F-4D97-AF65-F5344CB8AC3E}">
        <p14:creationId xmlns:p14="http://schemas.microsoft.com/office/powerpoint/2010/main" val="188026078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 bwMode="auto">
          <a:xfrm>
            <a:off x="0" y="3384000"/>
            <a:ext cx="12192000" cy="1188000"/>
          </a:xfrm>
          <a:solidFill>
            <a:schemeClr val="tx2"/>
          </a:solidFill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623888" y="4850355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12192000" cy="3433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TextBox 37"/>
          <p:cNvSpPr txBox="1">
            <a:spLocks noChangeArrowheads="1"/>
          </p:cNvSpPr>
          <p:nvPr userDrawn="1"/>
        </p:nvSpPr>
        <p:spPr bwMode="auto">
          <a:xfrm>
            <a:off x="10502902" y="11112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11" name="TextBox 38"/>
          <p:cNvSpPr txBox="1">
            <a:spLocks noChangeArrowheads="1"/>
          </p:cNvSpPr>
          <p:nvPr userDrawn="1"/>
        </p:nvSpPr>
        <p:spPr bwMode="auto">
          <a:xfrm>
            <a:off x="171451" y="11112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5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3429002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13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4" name="Rectangle 13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5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8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9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0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1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2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3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36" descr="JCI_RG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4939" y="5673728"/>
            <a:ext cx="1726313" cy="75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ectangle 5"/>
          <p:cNvSpPr txBox="1">
            <a:spLocks noChangeArrowheads="1"/>
          </p:cNvSpPr>
          <p:nvPr userDrawn="1"/>
        </p:nvSpPr>
        <p:spPr bwMode="auto">
          <a:xfrm>
            <a:off x="988239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878785"/>
                </a:solidFill>
                <a:cs typeface="Arial" panose="020B0604020202020204" pitchFamily="34" charset="0"/>
              </a:rPr>
              <a:t>Johnson Controls  —</a:t>
            </a:r>
            <a:endParaRPr lang="en-GB" sz="600" dirty="0">
              <a:solidFill>
                <a:srgbClr val="878785"/>
              </a:solidFill>
              <a:cs typeface="Arial" charset="0"/>
            </a:endParaRPr>
          </a:p>
        </p:txBody>
      </p:sp>
      <p:sp>
        <p:nvSpPr>
          <p:cNvPr id="48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75520" y="6580189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2"/>
                </a:solidFill>
              </a:defRPr>
            </a:lvl1pPr>
          </a:lstStyle>
          <a:p>
            <a:r>
              <a:rPr lang="en-GB">
                <a:solidFill>
                  <a:srgbClr val="878785"/>
                </a:solidFill>
              </a:rPr>
              <a:t>Footer - Use 'Insert &gt;Header &amp; Footer' to modify this text and ‘Apply to all’</a:t>
            </a:r>
          </a:p>
        </p:txBody>
      </p:sp>
    </p:spTree>
    <p:extLst>
      <p:ext uri="{BB962C8B-B14F-4D97-AF65-F5344CB8AC3E}">
        <p14:creationId xmlns:p14="http://schemas.microsoft.com/office/powerpoint/2010/main" val="172139238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7135282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35950" y="1196975"/>
            <a:ext cx="3331636" cy="482441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0453807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96975"/>
            <a:ext cx="5230284" cy="4824414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2510524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96976"/>
            <a:ext cx="5230284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37302" y="3684233"/>
            <a:ext cx="5230284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8929378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76800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35184" y="1144590"/>
            <a:ext cx="5232400" cy="4876799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607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876800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32301" y="1144590"/>
            <a:ext cx="3327400" cy="4876799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35950" y="1144590"/>
            <a:ext cx="3331636" cy="4876799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457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F7ED-B4E2-4713-BED4-E207429248AC}" type="datetimeFigureOut">
              <a:rPr lang="en-US" smtClean="0"/>
              <a:t>12-Aug-21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739-2CB4-4698-AB71-7DF837A69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33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876800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32301" y="1144590"/>
            <a:ext cx="3327400" cy="4876799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35950" y="1196975"/>
            <a:ext cx="3332163" cy="4824413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1479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876800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32301" y="1144590"/>
            <a:ext cx="3327400" cy="4876799"/>
          </a:xfrm>
        </p:spPr>
        <p:txBody>
          <a:bodyPr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35950" y="1196976"/>
            <a:ext cx="3331636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235950" y="3684233"/>
            <a:ext cx="3331636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655211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</p:spTree>
    <p:extLst>
      <p:ext uri="{BB962C8B-B14F-4D97-AF65-F5344CB8AC3E}">
        <p14:creationId xmlns:p14="http://schemas.microsoft.com/office/powerpoint/2010/main" val="17616234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3" name="Rectangle 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7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8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9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0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1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2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3" name="Group 22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4" name="Rectangle 2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48807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3" name="Rectangle 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4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7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8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9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0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1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2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3" name="Group 22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4" name="Rectangle 23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25" name="Straight Connector 24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5"/>
          <p:cNvSpPr txBox="1">
            <a:spLocks noChangeArrowheads="1"/>
          </p:cNvSpPr>
          <p:nvPr userDrawn="1"/>
        </p:nvSpPr>
        <p:spPr bwMode="auto">
          <a:xfrm>
            <a:off x="988239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cs typeface="Arial" panose="020B0604020202020204" pitchFamily="34" charset="0"/>
              </a:rPr>
              <a:t>Johnson Controls  —</a:t>
            </a:r>
            <a:endParaRPr lang="en-GB" sz="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" name="Rectangle 6"/>
          <p:cNvSpPr txBox="1">
            <a:spLocks noChangeArrowheads="1"/>
          </p:cNvSpPr>
          <p:nvPr userDrawn="1"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srgbClr val="000000"/>
              </a:solidFill>
            </a:endParaRPr>
          </a:p>
        </p:txBody>
      </p:sp>
      <p:pic>
        <p:nvPicPr>
          <p:cNvPr id="31" name="Picture 30" descr="JCI_RGB.emf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3834" y="6234113"/>
            <a:ext cx="1113750" cy="48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92193" y="6582829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</p:spTree>
    <p:extLst>
      <p:ext uri="{BB962C8B-B14F-4D97-AF65-F5344CB8AC3E}">
        <p14:creationId xmlns:p14="http://schemas.microsoft.com/office/powerpoint/2010/main" val="96827007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3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4" name="Rectangle 3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5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4" name="Straight Connector 13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8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9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0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1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2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3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4" name="Group 23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25" name="Rectangle 24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501256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/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32459" y="1560513"/>
            <a:ext cx="9272054" cy="32575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0" indent="1588" algn="ctr">
              <a:buClr>
                <a:schemeClr val="bg1"/>
              </a:buClr>
              <a:buNone/>
              <a:defRPr sz="2400">
                <a:solidFill>
                  <a:schemeClr val="bg1"/>
                </a:solidFill>
              </a:defRPr>
            </a:lvl2pPr>
            <a:lvl3pPr marL="0" indent="0" algn="r">
              <a:spcAft>
                <a:spcPts val="0"/>
              </a:spcAft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3pPr>
            <a:lvl4pPr marL="0" indent="0" algn="r">
              <a:buClr>
                <a:schemeClr val="bg1"/>
              </a:buClr>
              <a:buNone/>
              <a:defRPr sz="1600" i="1">
                <a:solidFill>
                  <a:schemeClr val="bg1"/>
                </a:solidFill>
              </a:defRPr>
            </a:lvl4pPr>
            <a:lvl5pPr marL="0" indent="0" algn="ctr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5pPr>
            <a:lvl6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None/>
              <a:defRPr sz="1000">
                <a:solidFill>
                  <a:schemeClr val="bg1"/>
                </a:solidFill>
              </a:defRPr>
            </a:lvl7pPr>
          </a:lstStyle>
          <a:p>
            <a:pPr lvl="0"/>
            <a:r>
              <a:rPr lang="en-US" dirty="0"/>
              <a:t>Click to edit text (Indent for different styles incl. author level – level 3)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  <a:endParaRPr lang="en-GB" dirty="0"/>
          </a:p>
        </p:txBody>
      </p:sp>
      <p:pic>
        <p:nvPicPr>
          <p:cNvPr id="4" name="Picture 35" descr="JCI_RG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949" y="6234114"/>
            <a:ext cx="1081635" cy="47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9" name="Rectangle 8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0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3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4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5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6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7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8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9" name="Group 28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0" name="Rectangle 29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31" name="Straight Connector 30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5"/>
          <p:cNvSpPr txBox="1">
            <a:spLocks noChangeArrowheads="1"/>
          </p:cNvSpPr>
          <p:nvPr userDrawn="1"/>
        </p:nvSpPr>
        <p:spPr bwMode="auto">
          <a:xfrm>
            <a:off x="988239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prstClr val="white"/>
                </a:solidFill>
                <a:cs typeface="Arial" panose="020B0604020202020204" pitchFamily="34" charset="0"/>
              </a:rPr>
              <a:t>Johnson Controls  —</a:t>
            </a:r>
            <a:endParaRPr lang="en-GB" sz="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" name="Rectangle 6"/>
          <p:cNvSpPr txBox="1">
            <a:spLocks noChangeArrowheads="1"/>
          </p:cNvSpPr>
          <p:nvPr userDrawn="1"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prstClr val="white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prstClr val="white"/>
              </a:solidFill>
            </a:endParaRPr>
          </a:p>
        </p:txBody>
      </p:sp>
      <p:sp>
        <p:nvSpPr>
          <p:cNvPr id="4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75520" y="6582829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Footer - Use 'Insert &gt;Header &amp; Footer' to modify this text and ‘Apply to all’</a:t>
            </a:r>
          </a:p>
        </p:txBody>
      </p:sp>
    </p:spTree>
    <p:extLst>
      <p:ext uri="{BB962C8B-B14F-4D97-AF65-F5344CB8AC3E}">
        <p14:creationId xmlns:p14="http://schemas.microsoft.com/office/powerpoint/2010/main" val="323320664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6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0" y="2285995"/>
            <a:ext cx="12192000" cy="1188000"/>
          </a:xfrm>
          <a:solidFill>
            <a:schemeClr val="tx2"/>
          </a:solidFill>
        </p:spPr>
        <p:txBody>
          <a:bodyPr lIns="648000" tIns="0" rIns="180000" anchor="ctr">
            <a:noAutofit/>
          </a:bodyPr>
          <a:lstStyle>
            <a:lvl1pPr>
              <a:lnSpc>
                <a:spcPct val="110000"/>
              </a:lnSpc>
              <a:tabLst>
                <a:tab pos="2330450" algn="l"/>
              </a:tabLst>
              <a:defRPr sz="18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744071"/>
            <a:ext cx="10663824" cy="1438742"/>
          </a:xfrm>
          <a:prstGeom prst="rect">
            <a:avLst/>
          </a:prstGeom>
          <a:ln>
            <a:noFill/>
          </a:ln>
        </p:spPr>
        <p:txBody>
          <a:bodyPr lIns="0" tIns="91440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3200">
                <a:ln>
                  <a:noFill/>
                </a:ln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Click to edit divider title (3 lines max)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3432174"/>
            <a:ext cx="12192000" cy="34337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35"/>
          <p:cNvSpPr txBox="1">
            <a:spLocks noChangeArrowheads="1"/>
          </p:cNvSpPr>
          <p:nvPr userDrawn="1"/>
        </p:nvSpPr>
        <p:spPr bwMode="auto">
          <a:xfrm>
            <a:off x="10502902" y="4243391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9" name="TextBox 36"/>
          <p:cNvSpPr txBox="1">
            <a:spLocks noChangeArrowheads="1"/>
          </p:cNvSpPr>
          <p:nvPr userDrawn="1"/>
        </p:nvSpPr>
        <p:spPr bwMode="auto">
          <a:xfrm>
            <a:off x="171451" y="4243391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prstClr val="white"/>
                </a:solidFill>
                <a:cs typeface="Arial" charset="0"/>
              </a:rPr>
            </a:b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6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3432176"/>
            <a:ext cx="12192000" cy="3425827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10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1" name="Rectangle 10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2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5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6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7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8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9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0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1" name="Group 30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2" name="Rectangle 3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578944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Right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4419" y="3506788"/>
            <a:ext cx="5232399" cy="25146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626534" y="325941"/>
            <a:ext cx="7133166" cy="289516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</a:t>
            </a:r>
            <a:endParaRPr lang="en-GB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660192" y="5826125"/>
            <a:ext cx="2971800" cy="72968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8" name="TextBox 35"/>
          <p:cNvSpPr txBox="1">
            <a:spLocks noChangeArrowheads="1"/>
          </p:cNvSpPr>
          <p:nvPr userDrawn="1"/>
        </p:nvSpPr>
        <p:spPr bwMode="auto">
          <a:xfrm>
            <a:off x="8660192" y="288925"/>
            <a:ext cx="2971800" cy="72968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or </a:t>
            </a:r>
            <a:r>
              <a:rPr lang="en-GB" altLang="en-US" sz="1000" b="1">
                <a:solidFill>
                  <a:prstClr val="white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prstClr val="white"/>
                </a:solidFill>
                <a:cs typeface="Arial" charset="0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prstClr val="white"/>
                </a:solidFill>
                <a:cs typeface="Arial" charset="0"/>
              </a:rPr>
            </a:br>
            <a:r>
              <a:rPr lang="en-GB" altLang="en-US" sz="700">
                <a:solidFill>
                  <a:prstClr val="white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5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7997824" y="0"/>
            <a:ext cx="4194175" cy="6858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grpSp>
        <p:nvGrpSpPr>
          <p:cNvPr id="9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0" name="Rectangle 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0" name="Group 2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1" name="Rectangle 3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7105789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No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419" y="1214422"/>
            <a:ext cx="8805356" cy="2005022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divider title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24417" y="3506788"/>
            <a:ext cx="5232400" cy="25146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8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0" name="Rectangle 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1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0" name="Group 2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1" name="Rectangle 3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5" descr="JCI_RGB.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85949" y="6234114"/>
            <a:ext cx="1081635" cy="47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5"/>
          <p:cNvSpPr txBox="1">
            <a:spLocks noChangeArrowheads="1"/>
          </p:cNvSpPr>
          <p:nvPr userDrawn="1"/>
        </p:nvSpPr>
        <p:spPr bwMode="auto">
          <a:xfrm>
            <a:off x="988239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prstClr val="white"/>
                </a:solidFill>
                <a:cs typeface="Arial" panose="020B0604020202020204" pitchFamily="34" charset="0"/>
              </a:rPr>
              <a:t>Johnson Controls  —</a:t>
            </a:r>
            <a:endParaRPr lang="en-GB" sz="6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1" name="Rectangle 6"/>
          <p:cNvSpPr txBox="1">
            <a:spLocks noChangeArrowheads="1"/>
          </p:cNvSpPr>
          <p:nvPr userDrawn="1"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prstClr val="white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prstClr val="white"/>
              </a:solidFill>
            </a:endParaRPr>
          </a:p>
        </p:txBody>
      </p:sp>
      <p:sp>
        <p:nvSpPr>
          <p:cNvPr id="4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918088" y="6581111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prstClr val="white"/>
                </a:solidFill>
              </a:rPr>
              <a:t>Footer - Use 'Insert &gt;Header &amp; Footer' to modify this text and ‘Apply to all’</a:t>
            </a:r>
          </a:p>
        </p:txBody>
      </p:sp>
    </p:spTree>
    <p:extLst>
      <p:ext uri="{BB962C8B-B14F-4D97-AF65-F5344CB8AC3E}">
        <p14:creationId xmlns:p14="http://schemas.microsoft.com/office/powerpoint/2010/main" val="24688543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F7ED-B4E2-4713-BED4-E207429248AC}" type="datetimeFigureOut">
              <a:rPr lang="en-US" smtClean="0"/>
              <a:t>12-Aug-21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739-2CB4-4698-AB71-7DF837A69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025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F9F7ED-B4E2-4713-BED4-E207429248AC}" type="datetimeFigureOut">
              <a:rPr lang="en-US" smtClean="0"/>
              <a:t>12-Aug-21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C05739-2CB4-4698-AB71-7DF837A69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2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F7ED-B4E2-4713-BED4-E207429248AC}" type="datetimeFigureOut">
              <a:rPr lang="en-US" smtClean="0"/>
              <a:t>12-Aug-21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739-2CB4-4698-AB71-7DF837A69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5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F7ED-B4E2-4713-BED4-E207429248AC}" type="datetimeFigureOut">
              <a:rPr lang="en-US" smtClean="0"/>
              <a:t>12-Aug-21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739-2CB4-4698-AB71-7DF837A69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7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F7ED-B4E2-4713-BED4-E207429248AC}" type="datetimeFigureOut">
              <a:rPr lang="en-US" smtClean="0"/>
              <a:t>12-Aug-21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739-2CB4-4698-AB71-7DF837A69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1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9F7ED-B4E2-4713-BED4-E207429248AC}" type="datetimeFigureOut">
              <a:rPr lang="en-US" smtClean="0"/>
              <a:t>12-Aug-21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739-2CB4-4698-AB71-7DF837A69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6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9F7ED-B4E2-4713-BED4-E207429248AC}" type="datetimeFigureOut">
              <a:rPr lang="en-US" smtClean="0"/>
              <a:t>12-Aug-21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05739-2CB4-4698-AB71-7DF837A69A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2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24419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188913"/>
            <a:ext cx="10943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 (2 lines max)</a:t>
            </a:r>
            <a:endParaRPr lang="en-GB" altLang="en-US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988239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cs typeface="Arial" panose="020B0604020202020204" pitchFamily="34" charset="0"/>
              </a:rPr>
              <a:t>Johnson Controls  —</a:t>
            </a:r>
            <a:endParaRPr lang="en-GB" sz="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srgbClr val="000000"/>
              </a:solidFill>
            </a:endParaRPr>
          </a:p>
        </p:txBody>
      </p:sp>
      <p:pic>
        <p:nvPicPr>
          <p:cNvPr id="11" name="Picture 10" descr="JCI_RGB.emf"/>
          <p:cNvPicPr>
            <a:picLocks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3834" y="6234113"/>
            <a:ext cx="1113750" cy="48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624419" y="1144589"/>
            <a:ext cx="10943165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text (use indent for a higher bullet level)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78268" y="6580189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cs typeface="Arial" panose="020B0604020202020204" pitchFamily="34" charset="0"/>
              </a:rPr>
              <a:t>Footer - Use 'Insert &gt;Header &amp; Footer' to modify this text and ‘Apply to all’</a:t>
            </a:r>
          </a:p>
        </p:txBody>
      </p:sp>
      <p:sp>
        <p:nvSpPr>
          <p:cNvPr id="14" name="Rectangle 13"/>
          <p:cNvSpPr/>
          <p:nvPr userDrawn="1"/>
        </p:nvSpPr>
        <p:spPr bwMode="white">
          <a:xfrm rot="5400000">
            <a:off x="5979323" y="-6304754"/>
            <a:ext cx="233361" cy="121920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white">
          <a:xfrm rot="16200000" flipH="1">
            <a:off x="507736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 bwMode="white">
          <a:xfrm rot="16200000" flipH="1">
            <a:off x="11450903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 bwMode="white">
          <a:xfrm rot="16200000" flipH="1">
            <a:off x="5745427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white">
          <a:xfrm rot="16200000" flipH="1">
            <a:off x="622167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20" name="Rectangle 1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cxnSp>
        <p:nvCxnSpPr>
          <p:cNvPr id="40" name="Straight Connector 39"/>
          <p:cNvCxnSpPr/>
          <p:nvPr userDrawn="1"/>
        </p:nvCxnSpPr>
        <p:spPr bwMode="white">
          <a:xfrm rot="16200000" flipH="1">
            <a:off x="597931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white">
          <a:xfrm rot="16200000" flipH="1">
            <a:off x="4074496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white">
          <a:xfrm rot="16200000" flipH="1">
            <a:off x="7879380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white">
          <a:xfrm rot="16200000" flipH="1">
            <a:off x="3836394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white">
          <a:xfrm rot="16200000" flipH="1">
            <a:off x="431740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 bwMode="white">
          <a:xfrm rot="16200000" flipH="1">
            <a:off x="7644077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 bwMode="white">
          <a:xfrm rot="16200000" flipH="1">
            <a:off x="812032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88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38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7287">
          <p15:clr>
            <a:srgbClr val="F26B43"/>
          </p15:clr>
        </p15:guide>
        <p15:guide id="3" orient="horz" pos="754">
          <p15:clr>
            <a:srgbClr val="F26B43"/>
          </p15:clr>
        </p15:guide>
        <p15:guide id="4" pos="393">
          <p15:clr>
            <a:srgbClr val="F26B43"/>
          </p15:clr>
        </p15:guide>
        <p15:guide id="5" pos="3840">
          <p15:clr>
            <a:srgbClr val="F26B43"/>
          </p15:clr>
        </p15:guide>
        <p15:guide id="6" pos="3693">
          <p15:clr>
            <a:srgbClr val="F26B43"/>
          </p15:clr>
        </p15:guide>
        <p15:guide id="7" pos="3993">
          <p15:clr>
            <a:srgbClr val="F26B43"/>
          </p15:clr>
        </p15:guide>
        <p15:guide id="8" orient="horz" pos="4227">
          <p15:clr>
            <a:srgbClr val="F26B43"/>
          </p15:clr>
        </p15:guide>
        <p15:guide id="9" pos="2490">
          <p15:clr>
            <a:srgbClr val="F26B43"/>
          </p15:clr>
        </p15:guide>
        <p15:guide id="10" pos="2640">
          <p15:clr>
            <a:srgbClr val="F26B43"/>
          </p15:clr>
        </p15:guide>
        <p15:guide id="11" pos="2792">
          <p15:clr>
            <a:srgbClr val="F26B43"/>
          </p15:clr>
        </p15:guide>
        <p15:guide id="12" pos="4888">
          <p15:clr>
            <a:srgbClr val="F26B43"/>
          </p15:clr>
        </p15:guide>
        <p15:guide id="13" pos="5038">
          <p15:clr>
            <a:srgbClr val="F26B43"/>
          </p15:clr>
        </p15:guide>
        <p15:guide id="14" pos="51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24419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188913"/>
            <a:ext cx="10943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 (2 lines max)</a:t>
            </a:r>
            <a:endParaRPr lang="en-GB" altLang="en-US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988239" y="6630990"/>
            <a:ext cx="1466849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>
                <a:solidFill>
                  <a:srgbClr val="000000"/>
                </a:solidFill>
                <a:cs typeface="Arial" panose="020B0604020202020204" pitchFamily="34" charset="0"/>
              </a:rPr>
              <a:t>Johnson Controls  —</a:t>
            </a:r>
            <a:endParaRPr lang="en-GB" sz="6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24417" y="6560604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CFF3644-1C11-477C-A5D5-3A3BC5CE8122}" type="slidenum">
              <a:rPr lang="de-DE" sz="900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sz="900">
              <a:solidFill>
                <a:srgbClr val="000000"/>
              </a:solidFill>
            </a:endParaRPr>
          </a:p>
        </p:txBody>
      </p:sp>
      <p:pic>
        <p:nvPicPr>
          <p:cNvPr id="11" name="Picture 10" descr="JCI_RGB.emf"/>
          <p:cNvPicPr>
            <a:picLocks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3834" y="6234113"/>
            <a:ext cx="1113750" cy="48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624419" y="1144589"/>
            <a:ext cx="10943165" cy="487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text (use indent for a higher bullet level)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778268" y="6580189"/>
            <a:ext cx="6333956" cy="19367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solidFill>
                  <a:prstClr val="black"/>
                </a:solidFill>
                <a:cs typeface="Arial" panose="020B0604020202020204" pitchFamily="34" charset="0"/>
              </a:rPr>
              <a:t>Footer - Use 'Insert &gt;Header &amp; Footer' to modify this text and ‘Apply to all’</a:t>
            </a:r>
          </a:p>
        </p:txBody>
      </p:sp>
      <p:sp>
        <p:nvSpPr>
          <p:cNvPr id="14" name="Rectangle 13"/>
          <p:cNvSpPr/>
          <p:nvPr userDrawn="1"/>
        </p:nvSpPr>
        <p:spPr bwMode="white">
          <a:xfrm rot="5400000">
            <a:off x="5979323" y="-6304754"/>
            <a:ext cx="233361" cy="121920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 bwMode="white">
          <a:xfrm rot="16200000" flipH="1">
            <a:off x="507736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 bwMode="white">
          <a:xfrm rot="16200000" flipH="1">
            <a:off x="11450903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 bwMode="white">
          <a:xfrm rot="16200000" flipH="1">
            <a:off x="5745427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white">
          <a:xfrm rot="16200000" flipH="1">
            <a:off x="622167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20" name="Rectangle 1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2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cxnSp>
        <p:nvCxnSpPr>
          <p:cNvPr id="40" name="Straight Connector 39"/>
          <p:cNvCxnSpPr/>
          <p:nvPr userDrawn="1"/>
        </p:nvCxnSpPr>
        <p:spPr bwMode="white">
          <a:xfrm rot="16200000" flipH="1">
            <a:off x="597931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white">
          <a:xfrm rot="16200000" flipH="1">
            <a:off x="4074496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white">
          <a:xfrm rot="16200000" flipH="1">
            <a:off x="7879380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white">
          <a:xfrm rot="16200000" flipH="1">
            <a:off x="3836394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white">
          <a:xfrm rot="16200000" flipH="1">
            <a:off x="431740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 bwMode="white">
          <a:xfrm rot="16200000" flipH="1">
            <a:off x="7644077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 bwMode="white">
          <a:xfrm rot="16200000" flipH="1">
            <a:off x="812032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75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p:transition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38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anose="05000000000000000000" pitchFamily="2" charset="2"/>
        <a:buChar char="n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7287">
          <p15:clr>
            <a:srgbClr val="F26B43"/>
          </p15:clr>
        </p15:guide>
        <p15:guide id="3" orient="horz" pos="754">
          <p15:clr>
            <a:srgbClr val="F26B43"/>
          </p15:clr>
        </p15:guide>
        <p15:guide id="4" pos="393">
          <p15:clr>
            <a:srgbClr val="F26B43"/>
          </p15:clr>
        </p15:guide>
        <p15:guide id="5" pos="3840">
          <p15:clr>
            <a:srgbClr val="F26B43"/>
          </p15:clr>
        </p15:guide>
        <p15:guide id="6" pos="3693">
          <p15:clr>
            <a:srgbClr val="F26B43"/>
          </p15:clr>
        </p15:guide>
        <p15:guide id="7" pos="3993">
          <p15:clr>
            <a:srgbClr val="F26B43"/>
          </p15:clr>
        </p15:guide>
        <p15:guide id="8" orient="horz" pos="4227">
          <p15:clr>
            <a:srgbClr val="F26B43"/>
          </p15:clr>
        </p15:guide>
        <p15:guide id="9" pos="2490">
          <p15:clr>
            <a:srgbClr val="F26B43"/>
          </p15:clr>
        </p15:guide>
        <p15:guide id="10" pos="2640">
          <p15:clr>
            <a:srgbClr val="F26B43"/>
          </p15:clr>
        </p15:guide>
        <p15:guide id="11" pos="2792">
          <p15:clr>
            <a:srgbClr val="F26B43"/>
          </p15:clr>
        </p15:guide>
        <p15:guide id="12" pos="4888">
          <p15:clr>
            <a:srgbClr val="F26B43"/>
          </p15:clr>
        </p15:guide>
        <p15:guide id="13" pos="5038">
          <p15:clr>
            <a:srgbClr val="F26B43"/>
          </p15:clr>
        </p15:guide>
        <p15:guide id="14" pos="51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JCI_RGB.em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727" y="1932275"/>
            <a:ext cx="4741322" cy="207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7851" y="4874216"/>
            <a:ext cx="47163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he-IL" sz="2400" dirty="0">
                <a:solidFill>
                  <a:schemeClr val="bg2"/>
                </a:solidFill>
              </a:rPr>
              <a:t>מ</a:t>
            </a:r>
            <a:r>
              <a:rPr lang="he-IL" sz="2400" dirty="0"/>
              <a:t> </a:t>
            </a:r>
            <a:r>
              <a:rPr lang="he-IL" sz="4000" dirty="0"/>
              <a:t>מוצרים בטכנולוגיית </a:t>
            </a:r>
            <a:r>
              <a:rPr lang="en-US" sz="4000" dirty="0"/>
              <a:t>G</a:t>
            </a:r>
            <a:endParaRPr lang="en-GB" sz="1400" dirty="0">
              <a:solidFill>
                <a:schemeClr val="bg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05970" y="1122362"/>
            <a:ext cx="8962030" cy="2479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32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59" y="170624"/>
            <a:ext cx="10943167" cy="11643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rgbClr val="92D050"/>
                </a:solidFill>
              </a:rPr>
              <a:t>KP-250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14800" y="1353312"/>
            <a:ext cx="7315200" cy="482047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Wingdings" panose="05000000000000000000" pitchFamily="2" charset="2"/>
              <a:buNone/>
            </a:pPr>
            <a:endParaRPr lang="he-IL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14800" y="1353312"/>
            <a:ext cx="7315200" cy="517550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לוח מקשים לטכנאי ולמשתמש.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לוחות בקרה בגרסאות מעל 18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סוללות (כשנתיים).</a:t>
            </a:r>
          </a:p>
          <a:p>
            <a:pPr algn="r" rtl="1">
              <a:buFont typeface="Courier New" panose="02070309020205020404" pitchFamily="49" charset="0"/>
              <a:buChar char="o"/>
            </a:pPr>
            <a:endParaRPr lang="he-IL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02" y="2299906"/>
            <a:ext cx="4448278" cy="304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711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99" y="292608"/>
            <a:ext cx="10943167" cy="1060705"/>
          </a:xfrm>
        </p:spPr>
        <p:txBody>
          <a:bodyPr/>
          <a:lstStyle/>
          <a:p>
            <a:pPr algn="r" rtl="1"/>
            <a:r>
              <a:rPr lang="he-IL" sz="4000" b="1" dirty="0">
                <a:solidFill>
                  <a:srgbClr val="92D050"/>
                </a:solidFill>
              </a:rPr>
              <a:t>גלאי</a:t>
            </a:r>
            <a:r>
              <a:rPr lang="en-US" sz="4000" b="1" dirty="0">
                <a:solidFill>
                  <a:srgbClr val="92D050"/>
                </a:solidFill>
              </a:rPr>
              <a:t>pg2  </a:t>
            </a:r>
            <a:r>
              <a:rPr lang="he-IL" sz="4000" b="1" dirty="0">
                <a:solidFill>
                  <a:srgbClr val="92D050"/>
                </a:solidFill>
              </a:rPr>
              <a:t> 802</a:t>
            </a:r>
            <a:r>
              <a:rPr lang="en-US" sz="4000" b="1" dirty="0">
                <a:solidFill>
                  <a:srgbClr val="92D050"/>
                </a:solidFill>
              </a:rPr>
              <a:t> </a:t>
            </a:r>
            <a:r>
              <a:rPr lang="en-US" sz="3200" b="1" dirty="0">
                <a:solidFill>
                  <a:srgbClr val="92D050"/>
                </a:solidFill>
              </a:rPr>
              <a:t> MP  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0208" y="1353312"/>
            <a:ext cx="786384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/>
              <a:t>גלאי אנפרא אדום פסיבי פנימי.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/>
              <a:t>זוית גילוי   90 מעלות.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/>
              <a:t>טווח גילוי מקסימלי  12 מטר.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/>
              <a:t>העברת אינדיקציה על שינוי טמפרטורה.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/>
              <a:t>מתעלם מחיות עד 38 ק"ג(עדשה יעודית).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3200" dirty="0"/>
              <a:t>תואם לתקן האבטחה המחמיר </a:t>
            </a:r>
            <a:r>
              <a:rPr lang="en-US" sz="3200" dirty="0"/>
              <a:t>EN 50131-2-2 Grade 2 Class II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1853184"/>
            <a:ext cx="3138351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14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99" y="292608"/>
            <a:ext cx="10943167" cy="1060705"/>
          </a:xfrm>
        </p:spPr>
        <p:txBody>
          <a:bodyPr/>
          <a:lstStyle/>
          <a:p>
            <a:pPr algn="r" rtl="1"/>
            <a:r>
              <a:rPr lang="he-IL" sz="4000" b="1" dirty="0">
                <a:solidFill>
                  <a:srgbClr val="92D050"/>
                </a:solidFill>
              </a:rPr>
              <a:t>גלאי </a:t>
            </a:r>
            <a:r>
              <a:rPr lang="en-US" sz="4000" b="1" dirty="0">
                <a:solidFill>
                  <a:srgbClr val="92D050"/>
                </a:solidFill>
              </a:rPr>
              <a:t>Tower  32  PG2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7680" y="1378494"/>
            <a:ext cx="704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he-IL" sz="3200" dirty="0"/>
              <a:t>גלאי אנפרא אדום פסיבי פנימי לתנאים קשים.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3200" dirty="0"/>
              <a:t>גובה התקנה מומלץ 2-3 מטר.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3200" dirty="0"/>
              <a:t>זווית גילוי כ  90 מעלות.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3200" dirty="0"/>
              <a:t>טכנולוגיה כפולה – </a:t>
            </a:r>
            <a:r>
              <a:rPr lang="en-US" sz="3200" dirty="0"/>
              <a:t>  PIR </a:t>
            </a:r>
            <a:r>
              <a:rPr lang="he-IL" sz="3200" dirty="0"/>
              <a:t>ומיקרוגל.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3200" dirty="0"/>
              <a:t>טכנולוגיה אקטיבית להגנה נגד מיסוך (אנטי-מסקינג) .</a:t>
            </a:r>
            <a:endParaRPr lang="he-I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39" y="1723262"/>
            <a:ext cx="2854239" cy="414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61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99" y="292608"/>
            <a:ext cx="10943167" cy="1060705"/>
          </a:xfrm>
        </p:spPr>
        <p:txBody>
          <a:bodyPr/>
          <a:lstStyle/>
          <a:p>
            <a:pPr algn="r" rtl="1"/>
            <a:r>
              <a:rPr lang="he-IL" sz="4000" b="1" dirty="0">
                <a:solidFill>
                  <a:srgbClr val="92D050"/>
                </a:solidFill>
              </a:rPr>
              <a:t>גלאי </a:t>
            </a:r>
            <a:r>
              <a:rPr lang="en-US" sz="4000" b="1" dirty="0">
                <a:solidFill>
                  <a:srgbClr val="92D050"/>
                </a:solidFill>
              </a:rPr>
              <a:t>clip pg2</a:t>
            </a:r>
            <a:r>
              <a:rPr lang="en-US" sz="3200" b="1" dirty="0">
                <a:solidFill>
                  <a:srgbClr val="92D050"/>
                </a:solidFill>
              </a:rPr>
              <a:t> 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3566160" y="1613559"/>
            <a:ext cx="80650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he-IL" sz="3200" dirty="0"/>
              <a:t>גלאי וילון להגנה על דלתות,חלונות וקירות זכוכית.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3200" dirty="0"/>
              <a:t>כיוון טווח בתכנות:קטן, בינוני גדול לפי גודל הפתח.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3200" dirty="0"/>
              <a:t>גובה התקנה מקסימלי2.4 מטר.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3200" dirty="0"/>
              <a:t>פתיחה מקסימלית של קרניים( ב6 מטר) כמטר.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he-IL" sz="3200" dirty="0"/>
          </a:p>
          <a:p>
            <a:pPr algn="r" rtl="1"/>
            <a:r>
              <a:rPr lang="he-IL" sz="3200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470" y="2058733"/>
            <a:ext cx="1996250" cy="45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879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99" y="292608"/>
            <a:ext cx="10943167" cy="1060705"/>
          </a:xfrm>
        </p:spPr>
        <p:txBody>
          <a:bodyPr/>
          <a:lstStyle/>
          <a:p>
            <a:pPr algn="r" rtl="1"/>
            <a:r>
              <a:rPr lang="he-IL" sz="4000" b="1" dirty="0">
                <a:solidFill>
                  <a:srgbClr val="92D050"/>
                </a:solidFill>
              </a:rPr>
              <a:t>גלאי </a:t>
            </a:r>
            <a:r>
              <a:rPr lang="en-US" sz="4000" b="1" dirty="0">
                <a:solidFill>
                  <a:srgbClr val="92D050"/>
                </a:solidFill>
              </a:rPr>
              <a:t>MP    862</a:t>
            </a:r>
            <a:r>
              <a:rPr lang="en-US" sz="3200" b="1" dirty="0">
                <a:solidFill>
                  <a:srgbClr val="92D050"/>
                </a:solidFill>
              </a:rPr>
              <a:t> </a:t>
            </a:r>
            <a:r>
              <a:rPr lang="he-IL" sz="3200" b="1" dirty="0">
                <a:solidFill>
                  <a:srgbClr val="92D050"/>
                </a:solidFill>
              </a:rPr>
              <a:t>(תיקרתי)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4315968" y="1572768"/>
            <a:ext cx="7132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he-IL" sz="3200" dirty="0"/>
              <a:t>זיהוי תנועה של 360 מעלות.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3200" dirty="0"/>
              <a:t>כיסוי בקוטר של עד 10 מ'.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3200" dirty="0"/>
              <a:t>גובה התקנה מקסימלי 4 מטר.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872" y="1810702"/>
            <a:ext cx="3831717" cy="39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345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99" y="292608"/>
            <a:ext cx="10943167" cy="1060705"/>
          </a:xfrm>
        </p:spPr>
        <p:txBody>
          <a:bodyPr/>
          <a:lstStyle/>
          <a:p>
            <a:pPr algn="r" rtl="1"/>
            <a:r>
              <a:rPr lang="he-IL" sz="4000" b="1" dirty="0">
                <a:solidFill>
                  <a:srgbClr val="92D050"/>
                </a:solidFill>
              </a:rPr>
              <a:t>גלאי </a:t>
            </a:r>
            <a:r>
              <a:rPr lang="en-US" sz="4000" b="1" dirty="0">
                <a:solidFill>
                  <a:srgbClr val="92D050"/>
                </a:solidFill>
              </a:rPr>
              <a:t>MP    872</a:t>
            </a:r>
            <a:r>
              <a:rPr lang="en-US" sz="3200" b="1" dirty="0">
                <a:solidFill>
                  <a:srgbClr val="92D050"/>
                </a:solidFill>
              </a:rPr>
              <a:t> 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5968" y="1572768"/>
            <a:ext cx="7132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he-IL" sz="3200" dirty="0"/>
              <a:t>זיהוי תנועה של 360 מעלות.</a:t>
            </a:r>
            <a:endParaRPr lang="en-US" sz="3200" dirty="0"/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3200" dirty="0"/>
              <a:t>כיסוי בקוטר של עד 20 מ'. 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sz="3200" dirty="0"/>
              <a:t>גובה התקנה מקסימלי 6 מטר.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03" y="2724912"/>
            <a:ext cx="4136158" cy="307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1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99" y="292608"/>
            <a:ext cx="10943167" cy="1060705"/>
          </a:xfrm>
        </p:spPr>
        <p:txBody>
          <a:bodyPr/>
          <a:lstStyle/>
          <a:p>
            <a:pPr algn="r" rtl="1"/>
            <a:r>
              <a:rPr lang="he-IL" sz="4000" b="1" dirty="0">
                <a:solidFill>
                  <a:srgbClr val="92D050"/>
                </a:solidFill>
              </a:rPr>
              <a:t>גלאי </a:t>
            </a:r>
            <a:r>
              <a:rPr lang="en-US" sz="4000" b="1" dirty="0">
                <a:solidFill>
                  <a:srgbClr val="92D050"/>
                </a:solidFill>
              </a:rPr>
              <a:t>Next Cam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" y="2068068"/>
            <a:ext cx="2042351" cy="3804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3008" y="1644777"/>
            <a:ext cx="7461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גלאי א.א.פסיבי לתנאי פנים.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מצלמת </a:t>
            </a:r>
            <a:r>
              <a:rPr lang="en-US" sz="3200" dirty="0"/>
              <a:t>CMOS</a:t>
            </a:r>
            <a:r>
              <a:rPr lang="he-IL" sz="3200" dirty="0"/>
              <a:t>  עם תאורת </a:t>
            </a:r>
            <a:r>
              <a:rPr lang="en-US" sz="3200" dirty="0"/>
              <a:t>IR</a:t>
            </a:r>
            <a:r>
              <a:rPr lang="he-IL" sz="3200" dirty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הגנת מיסוך </a:t>
            </a:r>
            <a:r>
              <a:rPr lang="en-US" sz="3200" dirty="0"/>
              <a:t>)</a:t>
            </a:r>
            <a:r>
              <a:rPr lang="he-IL" sz="3200" dirty="0"/>
              <a:t>אנטי מסקינג).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טווח מקסימלי עד 12 מטר.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507372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99" y="292608"/>
            <a:ext cx="10943167" cy="1060705"/>
          </a:xfrm>
        </p:spPr>
        <p:txBody>
          <a:bodyPr/>
          <a:lstStyle/>
          <a:p>
            <a:pPr algn="r" rtl="1"/>
            <a:r>
              <a:rPr lang="he-IL" sz="4000" b="1" dirty="0">
                <a:solidFill>
                  <a:srgbClr val="92D050"/>
                </a:solidFill>
              </a:rPr>
              <a:t>גלאי 9 </a:t>
            </a:r>
            <a:r>
              <a:rPr lang="en-US" sz="4000" b="1" dirty="0">
                <a:solidFill>
                  <a:srgbClr val="92D050"/>
                </a:solidFill>
              </a:rPr>
              <a:t>K</a:t>
            </a:r>
            <a:r>
              <a:rPr lang="he-IL" sz="4000" b="1" dirty="0">
                <a:solidFill>
                  <a:srgbClr val="92D050"/>
                </a:solidFill>
              </a:rPr>
              <a:t> </a:t>
            </a:r>
            <a:r>
              <a:rPr lang="en-US" sz="4000" b="1" dirty="0">
                <a:solidFill>
                  <a:srgbClr val="92D050"/>
                </a:solidFill>
              </a:rPr>
              <a:t>Next Cam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97" y="2068068"/>
            <a:ext cx="2042351" cy="3804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3008" y="1644777"/>
            <a:ext cx="74615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גלאי א.א.פסיבי לתנאי פנים.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מצלמת </a:t>
            </a:r>
            <a:r>
              <a:rPr lang="en-US" sz="3200" dirty="0"/>
              <a:t>CMOS</a:t>
            </a:r>
            <a:r>
              <a:rPr lang="he-IL" sz="3200" dirty="0"/>
              <a:t>  עם תאורת </a:t>
            </a:r>
            <a:r>
              <a:rPr lang="en-US" sz="3200" dirty="0"/>
              <a:t>IR</a:t>
            </a:r>
            <a:r>
              <a:rPr lang="he-IL" sz="3200" dirty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הגנת מיסוך </a:t>
            </a:r>
            <a:r>
              <a:rPr lang="en-US" sz="3200" dirty="0"/>
              <a:t>)</a:t>
            </a:r>
            <a:r>
              <a:rPr lang="he-IL" sz="3200" dirty="0"/>
              <a:t>אנטי מסקינג).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טווח מקסימלי עד 12 מטר.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מתעלם מחיות עד 38 ק"ג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27014434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99" y="292608"/>
            <a:ext cx="10943167" cy="1060705"/>
          </a:xfrm>
        </p:spPr>
        <p:txBody>
          <a:bodyPr/>
          <a:lstStyle/>
          <a:p>
            <a:pPr algn="r" rtl="1"/>
            <a:r>
              <a:rPr lang="he-IL" sz="4000" b="1" dirty="0">
                <a:solidFill>
                  <a:srgbClr val="92D050"/>
                </a:solidFill>
              </a:rPr>
              <a:t>גלאי </a:t>
            </a:r>
            <a:r>
              <a:rPr lang="en-US" sz="4000" b="1" dirty="0">
                <a:solidFill>
                  <a:srgbClr val="92D050"/>
                </a:solidFill>
              </a:rPr>
              <a:t>Tower 20PG2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58849"/>
            <a:ext cx="3968496" cy="3867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58768" y="1480185"/>
            <a:ext cx="7461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גלאי א.א.פסיבי לתנאי חוץ.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מתעלם מחיות עד 18 ק"ג.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הגנת מיסוך </a:t>
            </a:r>
            <a:r>
              <a:rPr lang="en-US" sz="3200" dirty="0"/>
              <a:t>)</a:t>
            </a:r>
            <a:r>
              <a:rPr lang="he-IL" sz="3200" dirty="0"/>
              <a:t>אנטי מסקינג).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טווח מקסימלי עד  12מטר.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התקנה נכונה- מול הביית.</a:t>
            </a:r>
          </a:p>
        </p:txBody>
      </p:sp>
    </p:spTree>
    <p:extLst>
      <p:ext uri="{BB962C8B-B14F-4D97-AF65-F5344CB8AC3E}">
        <p14:creationId xmlns:p14="http://schemas.microsoft.com/office/powerpoint/2010/main" val="1769350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99" y="292608"/>
            <a:ext cx="10943167" cy="1060705"/>
          </a:xfrm>
        </p:spPr>
        <p:txBody>
          <a:bodyPr/>
          <a:lstStyle/>
          <a:p>
            <a:pPr algn="r" rtl="1"/>
            <a:r>
              <a:rPr lang="he-IL" sz="4000" b="1" dirty="0">
                <a:solidFill>
                  <a:srgbClr val="92D050"/>
                </a:solidFill>
              </a:rPr>
              <a:t>גלאי </a:t>
            </a:r>
            <a:r>
              <a:rPr lang="en-US" sz="4000" b="1" dirty="0">
                <a:solidFill>
                  <a:srgbClr val="92D050"/>
                </a:solidFill>
              </a:rPr>
              <a:t>MP-902 PG2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" y="1287970"/>
            <a:ext cx="1847850" cy="3952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56432" y="1333881"/>
            <a:ext cx="74615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גלאי וילון לתנאי חוץ.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ניתן לכוון</a:t>
            </a:r>
            <a:r>
              <a:rPr lang="en-US" sz="3200" dirty="0"/>
              <a:t> </a:t>
            </a:r>
            <a:r>
              <a:rPr lang="he-IL" sz="3200" dirty="0"/>
              <a:t>להתעלמות מחיות  3 ק"ג ו18 ק"ג.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הגנת מיסוך </a:t>
            </a:r>
            <a:r>
              <a:rPr lang="en-US" sz="3200" dirty="0"/>
              <a:t>)</a:t>
            </a:r>
            <a:r>
              <a:rPr lang="he-IL" sz="3200" dirty="0"/>
              <a:t>אנטי מסקינג).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טווח מקסימלי עד 8 מטר(שינוי בתכנות).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הגדרת גילוי(בתכנות) רק בכניסה.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העברת אנדיקציה על שינוי  טמפרטורה בהתאם לתכנות.</a:t>
            </a:r>
          </a:p>
        </p:txBody>
      </p:sp>
    </p:spTree>
    <p:extLst>
      <p:ext uri="{BB962C8B-B14F-4D97-AF65-F5344CB8AC3E}">
        <p14:creationId xmlns:p14="http://schemas.microsoft.com/office/powerpoint/2010/main" val="1858839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59" y="700977"/>
            <a:ext cx="10943167" cy="792162"/>
          </a:xfrm>
        </p:spPr>
        <p:txBody>
          <a:bodyPr/>
          <a:lstStyle/>
          <a:p>
            <a:pPr algn="r"/>
            <a:r>
              <a:rPr lang="he-IL" sz="4000" b="1" dirty="0">
                <a:solidFill>
                  <a:srgbClr val="92D050"/>
                </a:solidFill>
              </a:rPr>
              <a:t>קטלוג מוצרים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36" y="1261872"/>
            <a:ext cx="4802696" cy="540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5310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99" y="292608"/>
            <a:ext cx="10943167" cy="1060705"/>
          </a:xfrm>
        </p:spPr>
        <p:txBody>
          <a:bodyPr/>
          <a:lstStyle/>
          <a:p>
            <a:pPr algn="r" rtl="1"/>
            <a:r>
              <a:rPr lang="he-IL" sz="4000" b="1" dirty="0">
                <a:solidFill>
                  <a:srgbClr val="92D050"/>
                </a:solidFill>
              </a:rPr>
              <a:t>גלאי </a:t>
            </a:r>
            <a:r>
              <a:rPr lang="en-US" sz="4000" b="1" dirty="0">
                <a:solidFill>
                  <a:srgbClr val="92D050"/>
                </a:solidFill>
              </a:rPr>
              <a:t>Tower cam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674" y="2119122"/>
            <a:ext cx="2869912" cy="29649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93008" y="1644777"/>
            <a:ext cx="7461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גלאי א.א.פסיבי לתנאי חוץ.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מצלמת </a:t>
            </a:r>
            <a:r>
              <a:rPr lang="en-US" sz="3200" dirty="0"/>
              <a:t>CMOS</a:t>
            </a:r>
            <a:r>
              <a:rPr lang="he-IL" sz="3200" dirty="0"/>
              <a:t>  עם תאורת </a:t>
            </a:r>
            <a:r>
              <a:rPr lang="en-US" sz="3200" dirty="0"/>
              <a:t>IR</a:t>
            </a:r>
            <a:r>
              <a:rPr lang="he-IL" sz="3200" dirty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הגנת מיסוך </a:t>
            </a:r>
            <a:r>
              <a:rPr lang="en-US" sz="3200" dirty="0"/>
              <a:t>)</a:t>
            </a:r>
            <a:r>
              <a:rPr lang="he-IL" sz="3200" dirty="0"/>
              <a:t>אנטי מסקינג).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טווח מקסימלי עד 12 מטר.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3576625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99" y="292608"/>
            <a:ext cx="10943167" cy="1060705"/>
          </a:xfrm>
        </p:spPr>
        <p:txBody>
          <a:bodyPr/>
          <a:lstStyle/>
          <a:p>
            <a:pPr algn="r" rtl="1"/>
            <a:r>
              <a:rPr lang="he-IL" sz="4000" b="1" dirty="0">
                <a:solidFill>
                  <a:srgbClr val="92D050"/>
                </a:solidFill>
              </a:rPr>
              <a:t>מגנט   </a:t>
            </a:r>
            <a:r>
              <a:rPr lang="en-US" sz="4000" b="1" dirty="0">
                <a:solidFill>
                  <a:srgbClr val="92D050"/>
                </a:solidFill>
              </a:rPr>
              <a:t>E</a:t>
            </a:r>
            <a:r>
              <a:rPr lang="he-IL" sz="4000" b="1" dirty="0">
                <a:solidFill>
                  <a:srgbClr val="92D050"/>
                </a:solidFill>
              </a:rPr>
              <a:t>  302</a:t>
            </a:r>
            <a:r>
              <a:rPr lang="en-US" sz="4000" b="1" dirty="0">
                <a:solidFill>
                  <a:srgbClr val="92D050"/>
                </a:solidFill>
              </a:rPr>
              <a:t> MC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3493008" y="1644777"/>
            <a:ext cx="7461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גלאי מגנטי לדלתות וחלונות.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כולל כניסה קווית.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חיי סוללה בן 5 ל 8 שנים.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84" y="1700784"/>
            <a:ext cx="316944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60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99" y="292608"/>
            <a:ext cx="10943167" cy="1060705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rgbClr val="92D050"/>
                </a:solidFill>
              </a:rPr>
              <a:t>MC-303</a:t>
            </a:r>
            <a:r>
              <a:rPr lang="he-IL" sz="4000" b="1" dirty="0">
                <a:solidFill>
                  <a:srgbClr val="92D050"/>
                </a:solidFill>
              </a:rPr>
              <a:t>מגנט 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3493008" y="1644777"/>
            <a:ext cx="74615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גלאי מגנטי קטן לדלתות וחלונות.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גלאי מעוצב ונוח להתקנה.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מחליף את ה302  </a:t>
            </a:r>
            <a:r>
              <a:rPr lang="en-US" sz="3200" dirty="0"/>
              <a:t>MC</a:t>
            </a:r>
            <a:r>
              <a:rPr lang="he-IL" sz="3200" dirty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חיי סוללה בן 3 ל 5 שנים.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61" y="1806702"/>
            <a:ext cx="2808086" cy="35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406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299" y="292608"/>
            <a:ext cx="10943167" cy="1060705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rgbClr val="92D050"/>
                </a:solidFill>
              </a:rPr>
              <a:t>MC-312</a:t>
            </a:r>
            <a:r>
              <a:rPr lang="he-IL" sz="4000" b="1" dirty="0">
                <a:solidFill>
                  <a:srgbClr val="92D050"/>
                </a:solidFill>
              </a:rPr>
              <a:t>מגנט   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3008" y="1644777"/>
            <a:ext cx="7461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גלאי מגנטי לתנאי חוץ.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אופציה לחיבור קווי.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אנטי מסקינג.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ניתן לצביעה.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3200" dirty="0"/>
              <a:t>חיי סוללה כ 5 שנים.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1553">
            <a:off x="552589" y="2070723"/>
            <a:ext cx="4280261" cy="393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85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4419" y="1144589"/>
            <a:ext cx="9651695" cy="487680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Wingdings" panose="05000000000000000000" pitchFamily="2" charset="2"/>
              <a:buNone/>
            </a:pPr>
            <a:endParaRPr lang="he-IL" sz="6600" dirty="0"/>
          </a:p>
          <a:p>
            <a:pPr marL="0" indent="0" algn="r" rtl="1">
              <a:buFont typeface="Wingdings" panose="05000000000000000000" pitchFamily="2" charset="2"/>
              <a:buNone/>
            </a:pPr>
            <a:r>
              <a:rPr lang="he-IL" sz="6600" dirty="0"/>
              <a:t>לחצן מצוקה</a:t>
            </a:r>
            <a:endParaRPr lang="en-US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1823689"/>
            <a:ext cx="2414587" cy="366941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53533" y="163515"/>
            <a:ext cx="9819217" cy="99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6600" b="1" dirty="0">
                <a:solidFill>
                  <a:schemeClr val="accent1"/>
                </a:solidFill>
              </a:rPr>
              <a:t>אביזרי חירום(</a:t>
            </a:r>
            <a:r>
              <a:rPr lang="he-IL" sz="5400" b="1" dirty="0">
                <a:solidFill>
                  <a:schemeClr val="accent1"/>
                </a:solidFill>
              </a:rPr>
              <a:t>101</a:t>
            </a:r>
            <a:r>
              <a:rPr lang="en-US" sz="5400" b="1" dirty="0">
                <a:solidFill>
                  <a:schemeClr val="accent1"/>
                </a:solidFill>
              </a:rPr>
              <a:t>PB-</a:t>
            </a:r>
            <a:r>
              <a:rPr lang="he-IL" sz="6600" b="1" dirty="0">
                <a:solidFill>
                  <a:schemeClr val="accent1"/>
                </a:solidFill>
              </a:rPr>
              <a:t>)</a:t>
            </a:r>
            <a:endParaRPr lang="en-US" sz="6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144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6700" y="1144589"/>
            <a:ext cx="11565635" cy="487680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Wingdings" panose="05000000000000000000" pitchFamily="2" charset="2"/>
              <a:buNone/>
            </a:pPr>
            <a:endParaRPr lang="he-IL" sz="6600" dirty="0"/>
          </a:p>
          <a:p>
            <a:pPr marL="0" indent="0" algn="r" rtl="1">
              <a:buNone/>
            </a:pPr>
            <a:r>
              <a:rPr lang="he-IL" sz="6600" dirty="0"/>
              <a:t> </a:t>
            </a:r>
            <a:r>
              <a:rPr lang="he-IL" sz="6600" b="1" dirty="0">
                <a:solidFill>
                  <a:schemeClr val="bg1"/>
                </a:solidFill>
              </a:rPr>
              <a:t>וגם מגדילים את נפח העסקה</a:t>
            </a:r>
            <a:endParaRPr lang="en-US" sz="6600" b="1" dirty="0">
              <a:solidFill>
                <a:schemeClr val="bg1"/>
              </a:solidFill>
            </a:endParaRPr>
          </a:p>
          <a:p>
            <a:pPr algn="r" rtl="1">
              <a:buFont typeface="Arial" panose="020B0604020202020204" pitchFamily="34" charset="0"/>
              <a:buChar char="•"/>
            </a:pPr>
            <a:endParaRPr lang="en-US" sz="6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3533" y="163515"/>
            <a:ext cx="9819217" cy="99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6600" b="1" dirty="0">
                <a:solidFill>
                  <a:schemeClr val="accent1"/>
                </a:solidFill>
              </a:rPr>
              <a:t>אביזרי בטיחות</a:t>
            </a:r>
            <a:endParaRPr lang="en-US" sz="6600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526" y="1911666"/>
            <a:ext cx="3202305" cy="3334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016" y="2249424"/>
            <a:ext cx="3602736" cy="3285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1121" y="1842245"/>
            <a:ext cx="2310828" cy="3058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9231" y="1948815"/>
            <a:ext cx="1495425" cy="400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5716" y="1866138"/>
            <a:ext cx="1447800" cy="41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411" y="1963102"/>
            <a:ext cx="1543050" cy="3714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56560" y="550936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he-IL" dirty="0"/>
              <a:t>גלאי עשן כולל צופר פנימי</a:t>
            </a:r>
          </a:p>
          <a:p>
            <a:pPr algn="r" rtl="1"/>
            <a:r>
              <a:rPr lang="he-IL" dirty="0"/>
              <a:t>גלאי הצפה</a:t>
            </a:r>
          </a:p>
          <a:p>
            <a:pPr algn="r" rtl="1"/>
            <a:r>
              <a:rPr lang="he-IL" dirty="0"/>
              <a:t>גלאי טמפרטורה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641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66701" y="1144589"/>
            <a:ext cx="10229850" cy="4876801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Wingdings" panose="05000000000000000000" pitchFamily="2" charset="2"/>
              <a:buNone/>
            </a:pPr>
            <a:endParaRPr lang="he-IL" sz="6600" dirty="0"/>
          </a:p>
          <a:p>
            <a:pPr marL="0" indent="0" algn="r" rtl="1">
              <a:buNone/>
            </a:pPr>
            <a:r>
              <a:rPr lang="he-IL" sz="6600" dirty="0"/>
              <a:t> </a:t>
            </a:r>
            <a:r>
              <a:rPr lang="he-IL" sz="6600" b="1" dirty="0">
                <a:solidFill>
                  <a:schemeClr val="bg1"/>
                </a:solidFill>
              </a:rPr>
              <a:t>וגם מגדילים את נפח העסקה</a:t>
            </a:r>
            <a:endParaRPr lang="en-US" sz="6600" b="1" dirty="0">
              <a:solidFill>
                <a:schemeClr val="bg1"/>
              </a:solidFill>
            </a:endParaRPr>
          </a:p>
          <a:p>
            <a:pPr algn="r" rtl="1">
              <a:buFont typeface="Arial" panose="020B0604020202020204" pitchFamily="34" charset="0"/>
              <a:buChar char="•"/>
            </a:pPr>
            <a:endParaRPr lang="en-US" sz="6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53533" y="163515"/>
            <a:ext cx="9819217" cy="99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6600" b="1" dirty="0">
                <a:solidFill>
                  <a:schemeClr val="accent1"/>
                </a:solidFill>
              </a:rPr>
              <a:t>זעזועים ושבר</a:t>
            </a:r>
            <a:endParaRPr lang="en-US" sz="6600" b="1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980" y="2087881"/>
            <a:ext cx="3716356" cy="26121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9906" y="1499616"/>
            <a:ext cx="2097803" cy="41002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463" y="1700784"/>
            <a:ext cx="1941729" cy="566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54" y="1647444"/>
            <a:ext cx="1837677" cy="5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00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3533" y="163515"/>
            <a:ext cx="9819217" cy="99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6600" b="1" dirty="0">
                <a:solidFill>
                  <a:schemeClr val="accent1"/>
                </a:solidFill>
              </a:rPr>
              <a:t>צופרים</a:t>
            </a:r>
            <a:endParaRPr lang="en-US" sz="6600" b="1" dirty="0">
              <a:solidFill>
                <a:schemeClr val="accent1"/>
              </a:solidFill>
            </a:endParaRPr>
          </a:p>
        </p:txBody>
      </p:sp>
      <p:sp>
        <p:nvSpPr>
          <p:cNvPr id="2" name="AutoShape 2" descr="1) VISONIC – IZ-Alarmsystem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3" y="1805368"/>
            <a:ext cx="2926080" cy="28817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66160" y="1207008"/>
            <a:ext cx="2505456" cy="1444752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rgbClr val="92D050"/>
                </a:solidFill>
              </a:rPr>
              <a:t>SR-720B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876544" y="3700272"/>
            <a:ext cx="2505456" cy="144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rgbClr val="92D050"/>
                </a:solidFill>
              </a:rPr>
              <a:t>SR-740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576" y="1090993"/>
            <a:ext cx="3592640" cy="55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73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53533" y="163515"/>
            <a:ext cx="9819217" cy="99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he-IL" sz="6600" b="1" dirty="0">
                <a:solidFill>
                  <a:schemeClr val="accent1"/>
                </a:solidFill>
              </a:rPr>
              <a:t>מרחיק טווח</a:t>
            </a:r>
            <a:endParaRPr lang="en-US" sz="6600" b="1" dirty="0">
              <a:solidFill>
                <a:schemeClr val="accent1"/>
              </a:solidFill>
            </a:endParaRPr>
          </a:p>
        </p:txBody>
      </p:sp>
      <p:sp>
        <p:nvSpPr>
          <p:cNvPr id="2" name="AutoShape 2" descr="1) VISONIC – IZ-Alarmsystem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3" y="1805368"/>
            <a:ext cx="2926080" cy="28817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66160" y="1207008"/>
            <a:ext cx="2505456" cy="1444752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rgbClr val="92D050"/>
                </a:solidFill>
              </a:rPr>
              <a:t>RP-</a:t>
            </a:r>
            <a:r>
              <a:rPr lang="he-IL" sz="4000" b="1" dirty="0">
                <a:solidFill>
                  <a:srgbClr val="92D050"/>
                </a:solidFill>
              </a:rPr>
              <a:t>600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59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 dirty="0"/>
              <a:t>אם בטיחות ובטחון חשובים אז רק </a:t>
            </a:r>
            <a:r>
              <a:rPr lang="en-US" dirty="0"/>
              <a:t>G</a:t>
            </a:r>
            <a:r>
              <a:rPr lang="he-IL" dirty="0"/>
              <a:t>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798" y="1988840"/>
            <a:ext cx="9768408" cy="285832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593623" y="5661248"/>
            <a:ext cx="10943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 fontAlgn="auto">
              <a:spcAft>
                <a:spcPts val="0"/>
              </a:spcAft>
            </a:pPr>
            <a:r>
              <a:rPr lang="he-IL" sz="8800" dirty="0"/>
              <a:t>תודה</a:t>
            </a:r>
            <a:endParaRPr lang="en-GB" sz="8800" dirty="0"/>
          </a:p>
        </p:txBody>
      </p:sp>
    </p:spTree>
    <p:extLst>
      <p:ext uri="{BB962C8B-B14F-4D97-AF65-F5344CB8AC3E}">
        <p14:creationId xmlns:p14="http://schemas.microsoft.com/office/powerpoint/2010/main" val="22273426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59" y="170624"/>
            <a:ext cx="10943167" cy="1164399"/>
          </a:xfrm>
        </p:spPr>
        <p:txBody>
          <a:bodyPr/>
          <a:lstStyle/>
          <a:p>
            <a:pPr algn="r"/>
            <a:r>
              <a:rPr lang="en-US" sz="4400" b="1" dirty="0">
                <a:solidFill>
                  <a:srgbClr val="92D050"/>
                </a:solidFill>
              </a:rPr>
              <a:t>POWER MASTER   10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6" y="1222057"/>
            <a:ext cx="3405774" cy="324021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85616" y="1188720"/>
            <a:ext cx="7644384" cy="5394960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Courier New" panose="02070309020205020404" pitchFamily="49" charset="0"/>
              <a:buChar char="o"/>
            </a:pPr>
            <a:r>
              <a:rPr lang="he-IL" sz="2800" dirty="0"/>
              <a:t>30 אזורים אלחוטיים+אופציה ל 3 מדורים.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2800" dirty="0"/>
              <a:t>ללא דיבור.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2800" dirty="0"/>
              <a:t>לא ניתן לחבר סירנה קווית.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2800" dirty="0"/>
              <a:t>8 קודי משתמש,4 סירנות,8 לוחות מקשים,8 שלטים אלחוטיים, 8  כרטיסי קרבה.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2800" dirty="0"/>
              <a:t>סוללת גיבוי ל 12 או 24 שעות.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2800" dirty="0"/>
              <a:t>אזור קווי אחד.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2800" dirty="0"/>
              <a:t>ניתן לחבר אפליקציה גם עם כרטיס רשת וגם עם מתאם סלולארי.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2800" dirty="0"/>
              <a:t>.250 ארועי זיכרון.</a:t>
            </a:r>
          </a:p>
        </p:txBody>
      </p:sp>
    </p:spTree>
    <p:extLst>
      <p:ext uri="{BB962C8B-B14F-4D97-AF65-F5344CB8AC3E}">
        <p14:creationId xmlns:p14="http://schemas.microsoft.com/office/powerpoint/2010/main" val="303646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59" y="170624"/>
            <a:ext cx="10943167" cy="11643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rgbClr val="92D050"/>
                </a:solidFill>
              </a:rPr>
              <a:t>POWER MASTER   </a:t>
            </a:r>
            <a:r>
              <a:rPr lang="he-IL" sz="4000" b="1" dirty="0">
                <a:solidFill>
                  <a:srgbClr val="92D050"/>
                </a:solidFill>
              </a:rPr>
              <a:t>30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14800" y="1353312"/>
            <a:ext cx="7315200" cy="517550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64 אזורים אלחוטיים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32 שלטים אלחוטיים,32 לוחות מקשים. 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8  סירנות אלחוטיות 4 מרחיבי טווח,48 קודי משתמשים.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דיבור  פעיל.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ניתן לחבר סירנה קווית.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1,000 אירועי זיכרון.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3 תתי מערכות. 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סוללת גיבוי ל 48 שעות.</a:t>
            </a:r>
          </a:p>
          <a:p>
            <a:pPr algn="r" rtl="1">
              <a:buFont typeface="Courier New" panose="02070309020205020404" pitchFamily="49" charset="0"/>
              <a:buChar char="o"/>
            </a:pPr>
            <a:endParaRPr lang="he-IL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" y="1692021"/>
            <a:ext cx="3577209" cy="298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04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59" y="170624"/>
            <a:ext cx="10943167" cy="11643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rgbClr val="92D050"/>
                </a:solidFill>
              </a:rPr>
              <a:t>POWER MASTER   </a:t>
            </a:r>
            <a:r>
              <a:rPr lang="he-IL" sz="4000" b="1" dirty="0">
                <a:solidFill>
                  <a:srgbClr val="92D050"/>
                </a:solidFill>
              </a:rPr>
              <a:t>33</a:t>
            </a:r>
            <a:r>
              <a:rPr lang="en-US" sz="4000" b="1" dirty="0">
                <a:solidFill>
                  <a:srgbClr val="92D050"/>
                </a:solidFill>
              </a:rPr>
              <a:t>E</a:t>
            </a:r>
            <a:br>
              <a:rPr lang="en-US" sz="4000" b="1" dirty="0">
                <a:solidFill>
                  <a:srgbClr val="92D050"/>
                </a:solidFill>
              </a:rPr>
            </a:br>
            <a:endParaRPr lang="he-I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49" y="1427225"/>
            <a:ext cx="3349943" cy="387596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14800" y="1353312"/>
            <a:ext cx="7315200" cy="517550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64 אזורים אלחוטיים.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מתוכם ניתן להמיר 56 אזורים לקווים.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יחידה </a:t>
            </a:r>
            <a:r>
              <a:rPr lang="en-US" sz="3200" dirty="0"/>
              <a:t>ioXpander-8 </a:t>
            </a:r>
            <a:r>
              <a:rPr lang="he-IL" sz="3200" dirty="0"/>
              <a:t> להרחבה פנימית.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תמיכה בעד 4 יחידות </a:t>
            </a:r>
            <a:r>
              <a:rPr lang="en-US" sz="3200" dirty="0"/>
              <a:t>ioXpander-12x4 </a:t>
            </a:r>
            <a:r>
              <a:rPr lang="he-IL" sz="3200" dirty="0"/>
              <a:t>להרחבה חיצונית.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3 תתי מערכות. 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סוללת גיבוי ל 48 שעות.</a:t>
            </a:r>
          </a:p>
          <a:p>
            <a:pPr algn="r" rtl="1">
              <a:buFont typeface="Courier New" panose="02070309020205020404" pitchFamily="49" charset="0"/>
              <a:buChar char="o"/>
            </a:pP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467907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59" y="170624"/>
            <a:ext cx="10943167" cy="11643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rgbClr val="92D050"/>
                </a:solidFill>
              </a:rPr>
              <a:t>POWER MASTER   </a:t>
            </a:r>
            <a:r>
              <a:rPr lang="he-IL" sz="4000" b="1" dirty="0">
                <a:solidFill>
                  <a:srgbClr val="92D050"/>
                </a:solidFill>
              </a:rPr>
              <a:t>360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14800" y="1353312"/>
            <a:ext cx="7315200" cy="482047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Wingdings" panose="05000000000000000000" pitchFamily="2" charset="2"/>
              <a:buNone/>
            </a:pPr>
            <a:endParaRPr lang="he-IL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14800" y="1353312"/>
            <a:ext cx="7315200" cy="517550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64 אזורים אלחוטיים.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תכנות דרך אפליקציית מתקין בלבד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כרטיס רשת מובנה.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כרטיס </a:t>
            </a:r>
            <a:r>
              <a:rPr lang="en-US" sz="3200" dirty="0"/>
              <a:t>GSM  </a:t>
            </a:r>
            <a:r>
              <a:rPr lang="he-IL" sz="3200" dirty="0"/>
              <a:t> מובנה.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לאחר התכנות ניתן להתחבר ל רשת אלחוטית ולנתק את כבל הרשת.</a:t>
            </a:r>
            <a:endParaRPr lang="en-US" sz="3200" dirty="0"/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אין אפשרות לחבר טלפון –תקשורת אינטרנטית בלבד.</a:t>
            </a:r>
          </a:p>
          <a:p>
            <a:pPr algn="r" rtl="1">
              <a:buFont typeface="Courier New" panose="02070309020205020404" pitchFamily="49" charset="0"/>
              <a:buChar char="o"/>
            </a:pPr>
            <a:endParaRPr lang="he-IL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9" y="1892807"/>
            <a:ext cx="3874960" cy="297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4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59" y="170624"/>
            <a:ext cx="10943167" cy="11643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rgbClr val="92D050"/>
                </a:solidFill>
              </a:rPr>
              <a:t>KP-141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23404" y="6591173"/>
            <a:ext cx="6333956" cy="193675"/>
          </a:xfrm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14800" y="1353312"/>
            <a:ext cx="7315200" cy="482047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Wingdings" panose="05000000000000000000" pitchFamily="2" charset="2"/>
              <a:buNone/>
            </a:pPr>
            <a:endParaRPr lang="he-IL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14800" y="1353312"/>
            <a:ext cx="7315200" cy="517550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לוח מקשים הפעלה ונטרול.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סטטוס כללי.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ניתן לקיבוע על הקיר.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אפשרות הפעלה עם קורא קרבה.</a:t>
            </a:r>
          </a:p>
          <a:p>
            <a:pPr algn="r" rtl="1">
              <a:buFont typeface="Courier New" panose="02070309020205020404" pitchFamily="49" charset="0"/>
              <a:buChar char="o"/>
            </a:pPr>
            <a:endParaRPr lang="he-IL" sz="3200" dirty="0"/>
          </a:p>
          <a:p>
            <a:pPr algn="r" rtl="1">
              <a:buFont typeface="Courier New" panose="02070309020205020404" pitchFamily="49" charset="0"/>
              <a:buChar char="o"/>
            </a:pPr>
            <a:endParaRPr lang="he-IL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" y="1949957"/>
            <a:ext cx="2229231" cy="39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265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59" y="170624"/>
            <a:ext cx="10943167" cy="11643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rgbClr val="92D050"/>
                </a:solidFill>
              </a:rPr>
              <a:t>KP-241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23404" y="6591173"/>
            <a:ext cx="6333956" cy="193675"/>
          </a:xfrm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14800" y="1353312"/>
            <a:ext cx="7315200" cy="482047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Wingdings" panose="05000000000000000000" pitchFamily="2" charset="2"/>
              <a:buNone/>
            </a:pPr>
            <a:endParaRPr lang="he-IL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14800" y="1353312"/>
            <a:ext cx="7315200" cy="517550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Courier New" panose="02070309020205020404" pitchFamily="49" charset="0"/>
              <a:buChar char="o"/>
            </a:pPr>
            <a:endParaRPr lang="he-IL" sz="3200" dirty="0"/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2" t="14760" r="16211" b="11422"/>
          <a:stretch/>
        </p:blipFill>
        <p:spPr bwMode="auto">
          <a:xfrm>
            <a:off x="347473" y="1755649"/>
            <a:ext cx="3419855" cy="4864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02864" y="2847124"/>
            <a:ext cx="73030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800" dirty="0"/>
              <a:t>לוח מקשים יחליף את ה 140</a:t>
            </a:r>
          </a:p>
          <a:p>
            <a:pPr algn="r"/>
            <a:r>
              <a:rPr lang="he-IL" sz="2800" dirty="0"/>
              <a:t>141</a:t>
            </a:r>
          </a:p>
          <a:p>
            <a:pPr algn="r"/>
            <a:r>
              <a:rPr lang="he-IL" sz="2800" dirty="0"/>
              <a:t>גישה לתתי מערכות</a:t>
            </a:r>
          </a:p>
          <a:p>
            <a:pPr algn="r"/>
            <a:r>
              <a:rPr lang="he-IL" sz="2800" dirty="0"/>
              <a:t>ועוד פונקציות שיפורסמו בחודש הבא כאשר יושק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7108377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59" y="170624"/>
            <a:ext cx="10943167" cy="1164399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rgbClr val="92D050"/>
                </a:solidFill>
              </a:rPr>
              <a:t>KP-</a:t>
            </a:r>
            <a:r>
              <a:rPr lang="he-IL" sz="4000" b="1" dirty="0">
                <a:solidFill>
                  <a:srgbClr val="92D050"/>
                </a:solidFill>
              </a:rPr>
              <a:t>160</a:t>
            </a:r>
            <a:br>
              <a:rPr lang="en-US" sz="3200" b="1" dirty="0">
                <a:solidFill>
                  <a:srgbClr val="92D050"/>
                </a:solidFill>
              </a:rPr>
            </a:br>
            <a:endParaRPr lang="he-I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Footer - Use 'Insert &gt;Header &amp; Footer' to modify this text and ‘Apply to all’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14800" y="1353312"/>
            <a:ext cx="7315200" cy="4820478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Wingdings" panose="05000000000000000000" pitchFamily="2" charset="2"/>
              <a:buNone/>
            </a:pPr>
            <a:endParaRPr lang="he-IL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14800" y="1353312"/>
            <a:ext cx="7315200" cy="5175504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3888" indent="-2667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852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4638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3388" indent="-265113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Wingdings" panose="05000000000000000000" pitchFamily="2" charset="2"/>
              <a:buChar char="n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מסך מגע עם איקונים גרפים.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לוח מקשים ולהפעלה ונטרול.</a:t>
            </a:r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צפייה בסטטוס המערכת-אזורים פתוחים.</a:t>
            </a:r>
            <a:endParaRPr lang="en-US" sz="3200" dirty="0"/>
          </a:p>
          <a:p>
            <a:pPr algn="r" rtl="1">
              <a:buFont typeface="Courier New" panose="02070309020205020404" pitchFamily="49" charset="0"/>
              <a:buChar char="o"/>
            </a:pPr>
            <a:r>
              <a:rPr lang="he-IL" sz="3200" dirty="0"/>
              <a:t>הפעלות חרום ומצוקה.</a:t>
            </a:r>
          </a:p>
          <a:p>
            <a:pPr algn="r" rtl="1">
              <a:buFont typeface="Courier New" panose="02070309020205020404" pitchFamily="49" charset="0"/>
              <a:buChar char="o"/>
            </a:pPr>
            <a:endParaRPr lang="he-IL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" y="2518029"/>
            <a:ext cx="4384357" cy="347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254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CI Master template 1.0">
  <a:themeElements>
    <a:clrScheme name="GWS Blue">
      <a:dk1>
        <a:sysClr val="windowText" lastClr="000000"/>
      </a:dk1>
      <a:lt1>
        <a:sysClr val="window" lastClr="FFFFFF"/>
      </a:lt1>
      <a:dk2>
        <a:srgbClr val="08338F"/>
      </a:dk2>
      <a:lt2>
        <a:srgbClr val="878785"/>
      </a:lt2>
      <a:accent1>
        <a:srgbClr val="7DBA00"/>
      </a:accent1>
      <a:accent2>
        <a:srgbClr val="00B8E0"/>
      </a:accent2>
      <a:accent3>
        <a:srgbClr val="85248F"/>
      </a:accent3>
      <a:accent4>
        <a:srgbClr val="A8034F"/>
      </a:accent4>
      <a:accent5>
        <a:srgbClr val="DE3B21"/>
      </a:accent5>
      <a:accent6>
        <a:srgbClr val="00C4B5"/>
      </a:accent6>
      <a:hlink>
        <a:srgbClr val="08338F"/>
      </a:hlink>
      <a:folHlink>
        <a:srgbClr val="800080"/>
      </a:folHlink>
    </a:clrScheme>
    <a:fontScheme name="JC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_1.02" id="{D3DCBD3C-25BA-4859-A563-7AFA569BCB64}" vid="{906A27E8-AAAC-447D-BE1F-5F4E0FAFA069}"/>
    </a:ext>
  </a:extLst>
</a:theme>
</file>

<file path=ppt/theme/theme3.xml><?xml version="1.0" encoding="utf-8"?>
<a:theme xmlns:a="http://schemas.openxmlformats.org/drawingml/2006/main" name="1_JCI Master template 1.0">
  <a:themeElements>
    <a:clrScheme name="GWS Blue">
      <a:dk1>
        <a:sysClr val="windowText" lastClr="000000"/>
      </a:dk1>
      <a:lt1>
        <a:sysClr val="window" lastClr="FFFFFF"/>
      </a:lt1>
      <a:dk2>
        <a:srgbClr val="08338F"/>
      </a:dk2>
      <a:lt2>
        <a:srgbClr val="878785"/>
      </a:lt2>
      <a:accent1>
        <a:srgbClr val="7DBA00"/>
      </a:accent1>
      <a:accent2>
        <a:srgbClr val="00B8E0"/>
      </a:accent2>
      <a:accent3>
        <a:srgbClr val="85248F"/>
      </a:accent3>
      <a:accent4>
        <a:srgbClr val="A8034F"/>
      </a:accent4>
      <a:accent5>
        <a:srgbClr val="DE3B21"/>
      </a:accent5>
      <a:accent6>
        <a:srgbClr val="00C4B5"/>
      </a:accent6>
      <a:hlink>
        <a:srgbClr val="08338F"/>
      </a:hlink>
      <a:folHlink>
        <a:srgbClr val="800080"/>
      </a:folHlink>
    </a:clrScheme>
    <a:fontScheme name="JC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_1.02" id="{D3DCBD3C-25BA-4859-A563-7AFA569BCB64}" vid="{906A27E8-AAAC-447D-BE1F-5F4E0FAFA06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C5D67FCFB4ED4B83C6B220EA5EF69A" ma:contentTypeVersion="13" ma:contentTypeDescription="Create a new document." ma:contentTypeScope="" ma:versionID="da42b7090f3c28c8739d9a470dae3a0e">
  <xsd:schema xmlns:xsd="http://www.w3.org/2001/XMLSchema" xmlns:xs="http://www.w3.org/2001/XMLSchema" xmlns:p="http://schemas.microsoft.com/office/2006/metadata/properties" xmlns:ns3="8fe2364c-1fa7-4f5d-82ee-2128e60c2319" xmlns:ns4="7e9d123a-7ef3-4ef2-b0fe-d0f7ac87481d" targetNamespace="http://schemas.microsoft.com/office/2006/metadata/properties" ma:root="true" ma:fieldsID="2f3692e05768d70ba5e272706856558c" ns3:_="" ns4:_="">
    <xsd:import namespace="8fe2364c-1fa7-4f5d-82ee-2128e60c2319"/>
    <xsd:import namespace="7e9d123a-7ef3-4ef2-b0fe-d0f7ac8748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e2364c-1fa7-4f5d-82ee-2128e60c23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d123a-7ef3-4ef2-b0fe-d0f7ac87481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F3DB9B-DF41-434F-82E8-48A565F991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115DE2-D2A3-4931-B0B7-9FBA2945483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fe2364c-1fa7-4f5d-82ee-2128e60c2319"/>
    <ds:schemaRef ds:uri="7e9d123a-7ef3-4ef2-b0fe-d0f7ac87481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12BA71-D3B1-481D-989D-02E2A25FA98D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4819</TotalTime>
  <Words>1218</Words>
  <Application>Microsoft Office PowerPoint</Application>
  <PresentationFormat>מסך רחב</PresentationFormat>
  <Paragraphs>196</Paragraphs>
  <Slides>29</Slides>
  <Notes>23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Wingdings</vt:lpstr>
      <vt:lpstr>Office Theme</vt:lpstr>
      <vt:lpstr>JCI Master template 1.0</vt:lpstr>
      <vt:lpstr>1_JCI Master template 1.0</vt:lpstr>
      <vt:lpstr>מצגת של PowerPoint‏</vt:lpstr>
      <vt:lpstr>קטלוג מוצרים </vt:lpstr>
      <vt:lpstr>POWER MASTER   10 </vt:lpstr>
      <vt:lpstr>POWER MASTER   30 </vt:lpstr>
      <vt:lpstr>POWER MASTER   33E </vt:lpstr>
      <vt:lpstr>POWER MASTER   360 </vt:lpstr>
      <vt:lpstr>KP-141 </vt:lpstr>
      <vt:lpstr>KP-241 </vt:lpstr>
      <vt:lpstr>KP-160 </vt:lpstr>
      <vt:lpstr>KP-250 </vt:lpstr>
      <vt:lpstr>גלאיpg2   802  MP   </vt:lpstr>
      <vt:lpstr>גלאי Tower  32  PG2 </vt:lpstr>
      <vt:lpstr>גלאי clip pg2  </vt:lpstr>
      <vt:lpstr>גלאי MP    862 (תיקרתי) </vt:lpstr>
      <vt:lpstr>גלאי MP    872  </vt:lpstr>
      <vt:lpstr>גלאי Next Cam </vt:lpstr>
      <vt:lpstr>גלאי 9 K Next Cam </vt:lpstr>
      <vt:lpstr>גלאי Tower 20PG2 </vt:lpstr>
      <vt:lpstr>גלאי MP-902 PG2 </vt:lpstr>
      <vt:lpstr>גלאי Tower cam </vt:lpstr>
      <vt:lpstr>מגנט   E  302 MC </vt:lpstr>
      <vt:lpstr>MC-303מגנט  </vt:lpstr>
      <vt:lpstr>MC-312מגנט    </vt:lpstr>
      <vt:lpstr>מצגת של PowerPoint‏</vt:lpstr>
      <vt:lpstr>מצגת של PowerPoint‏</vt:lpstr>
      <vt:lpstr>מצגת של PowerPoint‏</vt:lpstr>
      <vt:lpstr>SR-720B </vt:lpstr>
      <vt:lpstr>RP-600 </vt:lpstr>
      <vt:lpstr>אם בטיחות ובטחון חשובים אז רק G </vt:lpstr>
    </vt:vector>
  </TitlesOfParts>
  <Company>Johnson Controls,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Gabi Arfi</dc:creator>
  <cp:lastModifiedBy>yanir ifrah</cp:lastModifiedBy>
  <cp:revision>507</cp:revision>
  <dcterms:created xsi:type="dcterms:W3CDTF">2020-03-17T07:56:03Z</dcterms:created>
  <dcterms:modified xsi:type="dcterms:W3CDTF">2021-08-12T05:25:39Z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e01c0c-f9b3-4dc4-af0b-a82110cc37cd_Enabled">
    <vt:lpwstr>True</vt:lpwstr>
  </property>
  <property fmtid="{D5CDD505-2E9C-101B-9397-08002B2CF9AE}" pid="3" name="MSIP_Label_6be01c0c-f9b3-4dc4-af0b-a82110cc37cd_SiteId">
    <vt:lpwstr>a1f1e214-7ded-45b6-81a1-9e8ae3459641</vt:lpwstr>
  </property>
  <property fmtid="{D5CDD505-2E9C-101B-9397-08002B2CF9AE}" pid="4" name="MSIP_Label_6be01c0c-f9b3-4dc4-af0b-a82110cc37cd_Owner">
    <vt:lpwstr>jarfig@jci.com</vt:lpwstr>
  </property>
  <property fmtid="{D5CDD505-2E9C-101B-9397-08002B2CF9AE}" pid="5" name="MSIP_Label_6be01c0c-f9b3-4dc4-af0b-a82110cc37cd_SetDate">
    <vt:lpwstr>2020-03-17T08:01:49.8456992Z</vt:lpwstr>
  </property>
  <property fmtid="{D5CDD505-2E9C-101B-9397-08002B2CF9AE}" pid="6" name="MSIP_Label_6be01c0c-f9b3-4dc4-af0b-a82110cc37cd_Name">
    <vt:lpwstr>Internal</vt:lpwstr>
  </property>
  <property fmtid="{D5CDD505-2E9C-101B-9397-08002B2CF9AE}" pid="7" name="MSIP_Label_6be01c0c-f9b3-4dc4-af0b-a82110cc37cd_Application">
    <vt:lpwstr>Microsoft Azure Information Protection</vt:lpwstr>
  </property>
  <property fmtid="{D5CDD505-2E9C-101B-9397-08002B2CF9AE}" pid="8" name="MSIP_Label_6be01c0c-f9b3-4dc4-af0b-a82110cc37cd_ActionId">
    <vt:lpwstr>254654c2-b6c2-42e9-8fa4-9cd89f68e86a</vt:lpwstr>
  </property>
  <property fmtid="{D5CDD505-2E9C-101B-9397-08002B2CF9AE}" pid="9" name="MSIP_Label_6be01c0c-f9b3-4dc4-af0b-a82110cc37cd_Extended_MSFT_Method">
    <vt:lpwstr>Automatic</vt:lpwstr>
  </property>
  <property fmtid="{D5CDD505-2E9C-101B-9397-08002B2CF9AE}" pid="10" name="Information Classification">
    <vt:lpwstr>Internal</vt:lpwstr>
  </property>
  <property fmtid="{D5CDD505-2E9C-101B-9397-08002B2CF9AE}" pid="11" name="ContentTypeId">
    <vt:lpwstr>0x010100A5C5D67FCFB4ED4B83C6B220EA5EF69A</vt:lpwstr>
  </property>
</Properties>
</file>